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BF12C7-D132-EBFA-D4CD-1D63B91DECC5}" v="29" dt="2024-12-20T15:29:30.5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3864"/>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C8B024-4C13-8E49-B99C-C3ECD3E5C35C}" type="datetimeFigureOut">
              <a:rPr lang="en-US" smtClean="0"/>
              <a:t>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8DD9FF-ACDD-0F43-A5DE-ADC79D6C25A6}" type="slidenum">
              <a:rPr lang="en-US" smtClean="0"/>
              <a:t>‹#›</a:t>
            </a:fld>
            <a:endParaRPr lang="en-US"/>
          </a:p>
        </p:txBody>
      </p:sp>
    </p:spTree>
    <p:extLst>
      <p:ext uri="{BB962C8B-B14F-4D97-AF65-F5344CB8AC3E}">
        <p14:creationId xmlns:p14="http://schemas.microsoft.com/office/powerpoint/2010/main" val="896719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8DD9FF-ACDD-0F43-A5DE-ADC79D6C25A6}" type="slidenum">
              <a:rPr lang="en-US" smtClean="0"/>
              <a:t>1</a:t>
            </a:fld>
            <a:endParaRPr lang="en-US"/>
          </a:p>
        </p:txBody>
      </p:sp>
    </p:spTree>
    <p:extLst>
      <p:ext uri="{BB962C8B-B14F-4D97-AF65-F5344CB8AC3E}">
        <p14:creationId xmlns:p14="http://schemas.microsoft.com/office/powerpoint/2010/main" val="3615233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5F54B-AB35-4E0B-A9DB-0A48DF7DB7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A64F6A6-45FC-476A-807D-B5850B52CB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69CF6BE-333E-4865-ADF5-AA50BF11525D}"/>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173FBC4F-5799-4274-AFE3-487B469C55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AA02D6-6618-426D-BFAE-93E21FFBA804}"/>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4022854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F265-DEF2-44DA-BFCB-702722E15DD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5C08AB-E5C4-4589-8C94-D0DAB9C558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A6802-6869-4CE3-999A-08E0B0C8DE06}"/>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5CEC41DF-1906-497B-A093-44B26AE8DE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BA49B6-BC4B-4F9E-8DA8-02F3BF3A9729}"/>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509858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46029E-ECB5-4D79-A981-0700BC25B0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B162CE-06B6-4DE1-826E-CC0DC029C2F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4D41F2-911A-4702-960D-48DCE040545E}"/>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FB5F80CC-B7FD-4AEA-90A0-618BAB655F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4CEA74-E40F-4CB9-86D3-D1CA53EA330F}"/>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38696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914C3-6853-4D8A-9607-84071051DC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5BA46C-8C03-4199-A3CF-B7D4EF6301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3F457E-08FA-4CF4-86C0-57BEB6764258}"/>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E7A0A2F1-976D-4F4A-8E0F-D703B2B9F8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265D01-00E2-4AA8-AFE8-A2DB4054B573}"/>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37451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5B32-CDA5-4E7C-8AD0-B5240FDF8C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EE73305-1DB8-499E-A331-F59FC9D8F4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0A4A154-6C80-4C9C-8A48-B6BA6F441390}"/>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50683283-4583-4B81-86A6-1341B280DA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16DEEC-26E9-45D8-ABBA-E365E2DF8584}"/>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1009622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AED73-7FAA-4F6C-8B68-09BC8B28A0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3DD6CE-F32D-463A-AD2C-2B732BB293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0FFCC0A-7C4C-4089-A5FE-4AA32EEFB32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2F2F0C-8284-4ADE-8ABF-8003C8092903}"/>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6" name="Footer Placeholder 5">
            <a:extLst>
              <a:ext uri="{FF2B5EF4-FFF2-40B4-BE49-F238E27FC236}">
                <a16:creationId xmlns:a16="http://schemas.microsoft.com/office/drawing/2014/main" id="{BCFFFA50-9CD1-4077-B972-8CF24DF635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FDB18B-ACE1-4F51-BB35-43EE78C0BA9E}"/>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2690448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67500-25DA-4C22-A512-0F7DF5EE7C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58320E-BCE4-4101-AC04-04457A8D1D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2FE7935-783C-429F-85F4-2DC6E77A4E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221E23-A541-460C-9CCB-C1289E867B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970B15-B58C-4B2F-866D-04E26A8B880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868278-9E71-4C70-9466-8363F86BDA05}"/>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8" name="Footer Placeholder 7">
            <a:extLst>
              <a:ext uri="{FF2B5EF4-FFF2-40B4-BE49-F238E27FC236}">
                <a16:creationId xmlns:a16="http://schemas.microsoft.com/office/drawing/2014/main" id="{33DF4AE2-4AA9-4A48-A750-5F8F270C1A3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D3278BC-07A9-47FA-8A66-C541FC5F0378}"/>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259672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B50F1-7CF3-459F-9D9C-57985FD345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534F3BA-D829-4BC3-B4BE-7695FFE41444}"/>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4" name="Footer Placeholder 3">
            <a:extLst>
              <a:ext uri="{FF2B5EF4-FFF2-40B4-BE49-F238E27FC236}">
                <a16:creationId xmlns:a16="http://schemas.microsoft.com/office/drawing/2014/main" id="{E794C0C4-D0CC-4B11-95B4-1EC1ACF45B0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C5D0615-A334-4A31-AF91-96B9CA00E57A}"/>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81621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1FC172-22FF-4341-B7F6-288768D66278}"/>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3" name="Footer Placeholder 2">
            <a:extLst>
              <a:ext uri="{FF2B5EF4-FFF2-40B4-BE49-F238E27FC236}">
                <a16:creationId xmlns:a16="http://schemas.microsoft.com/office/drawing/2014/main" id="{826983A6-94E3-42F4-A5BC-0DC412F6014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45DB013-D0DF-471B-A0C8-1E9F8AE13161}"/>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06437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AAB0-0EE0-438C-939F-DA6134BE7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7CF064-1EA1-41E1-9C5E-1C163B32B6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A5BFB06-8382-4477-91A6-7582FA6D64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67A670D-A4E1-49BD-BE55-FB4E63C3B64D}"/>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6" name="Footer Placeholder 5">
            <a:extLst>
              <a:ext uri="{FF2B5EF4-FFF2-40B4-BE49-F238E27FC236}">
                <a16:creationId xmlns:a16="http://schemas.microsoft.com/office/drawing/2014/main" id="{F1470DBD-DB96-466F-97A1-F3A75B6D61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CB2BD7-9DD7-4F7A-B50B-7FE3043213E4}"/>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254745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20C7E-7925-4D2D-867C-BDD41DEBAB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A8B03B6-7CA9-4016-9256-FF9CB6FB2C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414D16-3D5F-46D9-8216-94C208D31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D3C88F-8F3B-479E-A59E-7F33D78EC071}"/>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6" name="Footer Placeholder 5">
            <a:extLst>
              <a:ext uri="{FF2B5EF4-FFF2-40B4-BE49-F238E27FC236}">
                <a16:creationId xmlns:a16="http://schemas.microsoft.com/office/drawing/2014/main" id="{A99A4C7B-2782-4B0D-BD86-B38B50B582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E095C1-903E-46EF-81A9-F7800069270E}"/>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799798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E0B77A-9638-4371-BD27-A44691F212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687666-F412-4EBA-9585-78120AA273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25F3D6-C2F6-455E-BED8-EA410DBEF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EE6AD47C-9583-4BF9-BBE7-F4BAA4B016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7319EDC-19C9-4ED8-B05B-28C0141217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367B5C-FB68-4C15-9350-7D03215B673C}" type="slidenum">
              <a:rPr lang="en-GB" smtClean="0"/>
              <a:t>‹#›</a:t>
            </a:fld>
            <a:endParaRPr lang="en-GB"/>
          </a:p>
        </p:txBody>
      </p:sp>
    </p:spTree>
    <p:extLst>
      <p:ext uri="{BB962C8B-B14F-4D97-AF65-F5344CB8AC3E}">
        <p14:creationId xmlns:p14="http://schemas.microsoft.com/office/powerpoint/2010/main" val="3319320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72C8DE7E-B85B-4B1B-A018-657C53E0CD06}"/>
              </a:ext>
            </a:extLst>
          </p:cNvPr>
          <p:cNvPicPr/>
          <p:nvPr/>
        </p:nvPicPr>
        <p:blipFill rotWithShape="1">
          <a:blip r:embed="rId3"/>
          <a:srcRect l="13058" t="32609" r="22858" b="36820"/>
          <a:stretch/>
        </p:blipFill>
        <p:spPr bwMode="auto">
          <a:xfrm>
            <a:off x="5718629" y="5361636"/>
            <a:ext cx="6054933" cy="1295869"/>
          </a:xfrm>
          <a:prstGeom prst="rect">
            <a:avLst/>
          </a:prstGeom>
          <a:ln>
            <a:noFill/>
          </a:ln>
          <a:extLst>
            <a:ext uri="{53640926-AAD7-44D8-BBD7-CCE9431645EC}">
              <a14:shadowObscured xmlns:a14="http://schemas.microsoft.com/office/drawing/2010/main"/>
            </a:ext>
          </a:extLst>
        </p:spPr>
      </p:pic>
      <p:pic>
        <p:nvPicPr>
          <p:cNvPr id="2" name="Picture 1" descr="Hart Primary School">
            <a:extLst>
              <a:ext uri="{FF2B5EF4-FFF2-40B4-BE49-F238E27FC236}">
                <a16:creationId xmlns:a16="http://schemas.microsoft.com/office/drawing/2014/main" id="{A7B2A09C-8B31-4754-A8D0-B46C1A4281C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3339" y="211290"/>
            <a:ext cx="361950" cy="392430"/>
          </a:xfrm>
          <a:prstGeom prst="rect">
            <a:avLst/>
          </a:prstGeom>
          <a:noFill/>
          <a:ln>
            <a:noFill/>
          </a:ln>
        </p:spPr>
      </p:pic>
      <p:pic>
        <p:nvPicPr>
          <p:cNvPr id="3" name="Picture 2" descr="St. Peter's Elwick C of E Primary School">
            <a:extLst>
              <a:ext uri="{FF2B5EF4-FFF2-40B4-BE49-F238E27FC236}">
                <a16:creationId xmlns:a16="http://schemas.microsoft.com/office/drawing/2014/main" id="{E72C373E-D3F0-42D6-94CC-B864B2D1DE0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584967" y="200495"/>
            <a:ext cx="377190" cy="414020"/>
          </a:xfrm>
          <a:prstGeom prst="rect">
            <a:avLst/>
          </a:prstGeom>
          <a:noFill/>
          <a:ln>
            <a:noFill/>
          </a:ln>
        </p:spPr>
      </p:pic>
      <p:sp>
        <p:nvSpPr>
          <p:cNvPr id="4" name="Text Box 1">
            <a:extLst>
              <a:ext uri="{FF2B5EF4-FFF2-40B4-BE49-F238E27FC236}">
                <a16:creationId xmlns:a16="http://schemas.microsoft.com/office/drawing/2014/main" id="{1D2CA290-BCDD-45D0-B941-D164CAD81A64}"/>
              </a:ext>
            </a:extLst>
          </p:cNvPr>
          <p:cNvSpPr txBox="1"/>
          <p:nvPr/>
        </p:nvSpPr>
        <p:spPr>
          <a:xfrm>
            <a:off x="4191514" y="211868"/>
            <a:ext cx="6974726" cy="623106"/>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GB" sz="1600" b="1" u="sng" dirty="0">
                <a:effectLst/>
                <a:latin typeface="Aptos"/>
                <a:ea typeface="Aptos"/>
                <a:cs typeface="Apple Chancery"/>
              </a:rPr>
              <a:t>Topic: </a:t>
            </a:r>
            <a:r>
              <a:rPr lang="en-GB" sz="1400" b="1" u="sng" dirty="0">
                <a:effectLst/>
                <a:latin typeface="Aptos"/>
                <a:ea typeface="Aptos"/>
                <a:cs typeface="Apple Chancery"/>
              </a:rPr>
              <a:t>How did </a:t>
            </a:r>
            <a:r>
              <a:rPr lang="en-GB" sz="1400" b="1" u="sng" dirty="0">
                <a:latin typeface="Aptos"/>
                <a:ea typeface="Aptos"/>
                <a:cs typeface="Apple Chancery"/>
              </a:rPr>
              <a:t>some aspects of life change</a:t>
            </a:r>
            <a:r>
              <a:rPr lang="en-GB" sz="1400" b="1" u="sng" dirty="0">
                <a:effectLst/>
                <a:latin typeface="Aptos"/>
                <a:ea typeface="Aptos"/>
                <a:cs typeface="Apple Chancery"/>
              </a:rPr>
              <a:t> between the Stone Age and Iron </a:t>
            </a:r>
            <a:r>
              <a:rPr lang="en-GB" sz="1400" b="1" u="sng" dirty="0">
                <a:latin typeface="Aptos"/>
                <a:ea typeface="Aptos"/>
                <a:cs typeface="Apple Chancery"/>
              </a:rPr>
              <a:t>A</a:t>
            </a:r>
            <a:r>
              <a:rPr lang="en-GB" sz="1400" b="1" u="sng" dirty="0">
                <a:effectLst/>
                <a:latin typeface="Aptos"/>
                <a:ea typeface="Aptos"/>
                <a:cs typeface="Apple Chancery"/>
              </a:rPr>
              <a:t>ge in Britain? </a:t>
            </a:r>
            <a:r>
              <a:rPr lang="en-GB" sz="1600" b="1" u="sng" dirty="0">
                <a:effectLst/>
                <a:latin typeface="Aptos"/>
                <a:ea typeface="Aptos"/>
                <a:cs typeface="Apple Chancery"/>
              </a:rPr>
              <a:t> </a:t>
            </a:r>
            <a:r>
              <a:rPr lang="en-GB" sz="1200" u="sng" dirty="0">
                <a:effectLst/>
                <a:latin typeface="Aptos"/>
                <a:ea typeface="Aptos"/>
                <a:cs typeface="Times New Roman"/>
              </a:rPr>
              <a:t> </a:t>
            </a:r>
          </a:p>
        </p:txBody>
      </p:sp>
      <p:sp>
        <p:nvSpPr>
          <p:cNvPr id="5" name="Text Box 10">
            <a:extLst>
              <a:ext uri="{FF2B5EF4-FFF2-40B4-BE49-F238E27FC236}">
                <a16:creationId xmlns:a16="http://schemas.microsoft.com/office/drawing/2014/main" id="{4310FB9C-04C4-4D50-BC93-166CB6C4E2BE}"/>
              </a:ext>
            </a:extLst>
          </p:cNvPr>
          <p:cNvSpPr txBox="1"/>
          <p:nvPr/>
        </p:nvSpPr>
        <p:spPr>
          <a:xfrm>
            <a:off x="615604" y="211290"/>
            <a:ext cx="3657600" cy="4318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400" u="sng" dirty="0">
                <a:effectLst/>
                <a:latin typeface="Aptos"/>
                <a:ea typeface="Aptos"/>
                <a:cs typeface="Apple Chancery"/>
              </a:rPr>
              <a:t>History Cycle A   Spring Term 1 Y5/6</a:t>
            </a:r>
            <a:endParaRPr lang="en-GB" sz="1200" u="sng" dirty="0">
              <a:effectLst/>
              <a:latin typeface="Aptos"/>
              <a:ea typeface="Aptos"/>
              <a:cs typeface="Times New Roman" panose="02020603050405020304" pitchFamily="18" charset="0"/>
            </a:endParaRPr>
          </a:p>
        </p:txBody>
      </p:sp>
      <p:sp>
        <p:nvSpPr>
          <p:cNvPr id="6" name="Text Box 3">
            <a:extLst>
              <a:ext uri="{FF2B5EF4-FFF2-40B4-BE49-F238E27FC236}">
                <a16:creationId xmlns:a16="http://schemas.microsoft.com/office/drawing/2014/main" id="{6739E4AD-EABE-4196-9D24-A9CE59A221F0}"/>
              </a:ext>
            </a:extLst>
          </p:cNvPr>
          <p:cNvSpPr txBox="1"/>
          <p:nvPr/>
        </p:nvSpPr>
        <p:spPr>
          <a:xfrm>
            <a:off x="10853740" y="1022973"/>
            <a:ext cx="1108417" cy="2537645"/>
          </a:xfrm>
          <a:prstGeom prst="rect">
            <a:avLst/>
          </a:prstGeom>
          <a:solidFill>
            <a:schemeClr val="lt1"/>
          </a:solidFill>
          <a:ln w="41275">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000" b="1" dirty="0">
                <a:effectLst/>
                <a:latin typeface="Aptos" panose="020B0004020202020204" pitchFamily="34" charset="0"/>
                <a:ea typeface="Aptos"/>
                <a:cs typeface="Apple Chancery"/>
              </a:rPr>
              <a:t>Did you know … </a:t>
            </a:r>
          </a:p>
          <a:p>
            <a:pPr algn="ctr">
              <a:spcAft>
                <a:spcPts val="0"/>
              </a:spcAft>
            </a:pPr>
            <a:endParaRPr lang="en-GB" sz="1000" dirty="0">
              <a:latin typeface="Aptos" panose="020B0004020202020204" pitchFamily="34" charset="0"/>
              <a:ea typeface="Aptos"/>
              <a:cs typeface="Apple Chancery"/>
            </a:endParaRPr>
          </a:p>
          <a:p>
            <a:pPr algn="ctr">
              <a:spcAft>
                <a:spcPts val="0"/>
              </a:spcAft>
            </a:pPr>
            <a:r>
              <a:rPr lang="en-GB" sz="1000" i="0" dirty="0">
                <a:solidFill>
                  <a:srgbClr val="000000"/>
                </a:solidFill>
                <a:effectLst/>
                <a:latin typeface="Aptos" panose="020B0004020202020204" pitchFamily="34" charset="0"/>
              </a:rPr>
              <a:t>Both archaeologists and historians use sources and evidence to learn about the past. Historians study and write about history while archaeologists </a:t>
            </a:r>
            <a:r>
              <a:rPr lang="en-GB" sz="1000" b="1" i="0" dirty="0">
                <a:solidFill>
                  <a:srgbClr val="000000"/>
                </a:solidFill>
                <a:effectLst/>
                <a:latin typeface="Aptos" panose="020B0004020202020204" pitchFamily="34" charset="0"/>
              </a:rPr>
              <a:t>excavate</a:t>
            </a:r>
            <a:r>
              <a:rPr lang="en-GB" sz="1000" i="0" dirty="0">
                <a:solidFill>
                  <a:srgbClr val="000000"/>
                </a:solidFill>
                <a:effectLst/>
                <a:latin typeface="Aptos" panose="020B0004020202020204" pitchFamily="34" charset="0"/>
              </a:rPr>
              <a:t> and analyse old artefacts. </a:t>
            </a:r>
            <a:endParaRPr lang="en-GB" sz="1000" dirty="0">
              <a:effectLst/>
              <a:latin typeface="Aptos" panose="020B0004020202020204" pitchFamily="34" charset="0"/>
              <a:ea typeface="Aptos"/>
              <a:cs typeface="Times New Roman" panose="02020603050405020304" pitchFamily="18" charset="0"/>
            </a:endParaRPr>
          </a:p>
          <a:p>
            <a:pPr algn="ctr">
              <a:spcAft>
                <a:spcPts val="0"/>
              </a:spcAft>
            </a:pPr>
            <a:r>
              <a:rPr lang="en-GB" sz="1000" dirty="0">
                <a:effectLst/>
                <a:latin typeface="Aptos" panose="020B0004020202020204" pitchFamily="34" charset="0"/>
                <a:ea typeface="Aptos"/>
                <a:cs typeface="Times New Roman" panose="02020603050405020304" pitchFamily="18" charset="0"/>
              </a:rPr>
              <a:t> </a:t>
            </a:r>
          </a:p>
          <a:p>
            <a:pPr algn="ctr">
              <a:spcAft>
                <a:spcPts val="0"/>
              </a:spcAft>
            </a:pPr>
            <a:r>
              <a:rPr lang="en-GB" sz="1000" dirty="0">
                <a:effectLst/>
                <a:latin typeface="Aptos" panose="020B0004020202020204" pitchFamily="34" charset="0"/>
                <a:ea typeface="Aptos"/>
                <a:cs typeface="Times New Roman" panose="02020603050405020304" pitchFamily="18" charset="0"/>
              </a:rPr>
              <a:t> </a:t>
            </a:r>
          </a:p>
          <a:p>
            <a:pPr algn="ctr">
              <a:spcAft>
                <a:spcPts val="0"/>
              </a:spcAft>
            </a:pPr>
            <a:r>
              <a:rPr lang="en-GB" sz="1000" dirty="0">
                <a:effectLst/>
                <a:latin typeface="Aptos" panose="020B0004020202020204" pitchFamily="34" charset="0"/>
                <a:ea typeface="Aptos"/>
                <a:cs typeface="Times New Roman" panose="02020603050405020304" pitchFamily="18" charset="0"/>
              </a:rPr>
              <a:t> </a:t>
            </a:r>
          </a:p>
          <a:p>
            <a:pPr>
              <a:spcAft>
                <a:spcPts val="0"/>
              </a:spcAft>
            </a:pPr>
            <a:r>
              <a:rPr lang="en-GB" sz="1000" dirty="0">
                <a:solidFill>
                  <a:srgbClr val="000000"/>
                </a:solidFill>
                <a:effectLst/>
                <a:latin typeface="Aptos" panose="020B0004020202020204" pitchFamily="34" charset="0"/>
                <a:ea typeface="Aptos"/>
                <a:cs typeface="Arial" panose="020B0604020202020204" pitchFamily="34" charset="0"/>
              </a:rPr>
              <a:t> </a:t>
            </a:r>
            <a:endParaRPr lang="en-GB" sz="1000" dirty="0">
              <a:effectLst/>
              <a:latin typeface="Aptos" panose="020B0004020202020204" pitchFamily="34" charset="0"/>
              <a:ea typeface="Aptos"/>
              <a:cs typeface="Times New Roman" panose="02020603050405020304" pitchFamily="18" charset="0"/>
            </a:endParaRPr>
          </a:p>
          <a:p>
            <a:pPr marR="42545" algn="l">
              <a:spcBef>
                <a:spcPts val="590"/>
              </a:spcBef>
              <a:spcAft>
                <a:spcPts val="0"/>
              </a:spcAft>
            </a:pPr>
            <a:r>
              <a:rPr lang="en-US" sz="1000" dirty="0">
                <a:effectLst/>
                <a:latin typeface="Aptos" panose="020B0004020202020204" pitchFamily="34" charset="0"/>
                <a:ea typeface="Calibri" panose="020F0502020204030204" pitchFamily="34" charset="0"/>
              </a:rPr>
              <a:t> </a:t>
            </a:r>
            <a:endParaRPr lang="en-GB" sz="1000" dirty="0">
              <a:effectLst/>
              <a:latin typeface="Aptos" panose="020B0004020202020204" pitchFamily="34" charset="0"/>
              <a:ea typeface="Calibri" panose="020F0502020204030204" pitchFamily="34" charset="0"/>
            </a:endParaRPr>
          </a:p>
          <a:p>
            <a:pPr>
              <a:spcAft>
                <a:spcPts val="0"/>
              </a:spcAft>
            </a:pPr>
            <a:r>
              <a:rPr lang="en-GB" sz="1000" dirty="0">
                <a:solidFill>
                  <a:srgbClr val="000000"/>
                </a:solidFill>
                <a:effectLst/>
                <a:latin typeface="Aptos" panose="020B0004020202020204" pitchFamily="34" charset="0"/>
                <a:ea typeface="Aptos"/>
                <a:cs typeface="Arial" panose="020B0604020202020204" pitchFamily="34" charset="0"/>
              </a:rPr>
              <a:t> </a:t>
            </a:r>
            <a:endParaRPr lang="en-GB" sz="1000" dirty="0">
              <a:effectLst/>
              <a:latin typeface="Aptos" panose="020B0004020202020204" pitchFamily="34" charset="0"/>
              <a:ea typeface="Aptos"/>
              <a:cs typeface="Times New Roman" panose="02020603050405020304" pitchFamily="18" charset="0"/>
            </a:endParaRPr>
          </a:p>
        </p:txBody>
      </p:sp>
      <p:sp>
        <p:nvSpPr>
          <p:cNvPr id="7" name="Text Box 3">
            <a:extLst>
              <a:ext uri="{FF2B5EF4-FFF2-40B4-BE49-F238E27FC236}">
                <a16:creationId xmlns:a16="http://schemas.microsoft.com/office/drawing/2014/main" id="{38BFEEF6-A69D-429F-BE34-6D75F2924906}"/>
              </a:ext>
            </a:extLst>
          </p:cNvPr>
          <p:cNvSpPr txBox="1"/>
          <p:nvPr/>
        </p:nvSpPr>
        <p:spPr>
          <a:xfrm>
            <a:off x="203340" y="817080"/>
            <a:ext cx="1509346" cy="692406"/>
          </a:xfrm>
          <a:prstGeom prst="rect">
            <a:avLst/>
          </a:prstGeom>
          <a:solidFill>
            <a:schemeClr val="lt1"/>
          </a:solidFill>
          <a:ln w="41275">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41910" marR="42545" algn="ctr">
              <a:spcBef>
                <a:spcPts val="280"/>
              </a:spcBef>
              <a:spcAft>
                <a:spcPts val="0"/>
              </a:spcAft>
            </a:pPr>
            <a:r>
              <a:rPr lang="en-GB" sz="1000" b="1" dirty="0">
                <a:effectLst/>
                <a:latin typeface="Aptos"/>
                <a:ea typeface="Aptos"/>
                <a:cs typeface="Apple Chancery"/>
              </a:rPr>
              <a:t>Career links</a:t>
            </a:r>
            <a:endParaRPr lang="en-GB" sz="1200" dirty="0">
              <a:effectLst/>
              <a:latin typeface="Aptos"/>
              <a:ea typeface="Aptos"/>
              <a:cs typeface="Times New Roman" panose="02020603050405020304" pitchFamily="18" charset="0"/>
            </a:endParaRPr>
          </a:p>
          <a:p>
            <a:pPr marL="41910" marR="42545" algn="ctr">
              <a:spcBef>
                <a:spcPts val="280"/>
              </a:spcBef>
              <a:spcAft>
                <a:spcPts val="0"/>
              </a:spcAft>
            </a:pPr>
            <a:r>
              <a:rPr lang="en-GB" sz="1000" spc="-10" dirty="0">
                <a:latin typeface="Aptos"/>
                <a:ea typeface="Aptos"/>
                <a:cs typeface="Apple Chancery"/>
              </a:rPr>
              <a:t>H</a:t>
            </a:r>
            <a:r>
              <a:rPr lang="en-GB" sz="1000" spc="-10" dirty="0">
                <a:effectLst/>
                <a:latin typeface="Aptos"/>
                <a:ea typeface="Aptos"/>
                <a:cs typeface="Apple Chancery"/>
              </a:rPr>
              <a:t>istorian</a:t>
            </a:r>
          </a:p>
          <a:p>
            <a:pPr marL="41910" marR="42545" algn="ctr">
              <a:spcBef>
                <a:spcPts val="280"/>
              </a:spcBef>
              <a:spcAft>
                <a:spcPts val="0"/>
              </a:spcAft>
            </a:pPr>
            <a:r>
              <a:rPr lang="en-GB" sz="1000" spc="-10" dirty="0">
                <a:effectLst/>
                <a:latin typeface="Aptos"/>
                <a:ea typeface="Aptos"/>
                <a:cs typeface="Apple Chancery"/>
              </a:rPr>
              <a:t>Archaeologist  </a:t>
            </a:r>
            <a:endParaRPr lang="en-GB" sz="1200" dirty="0">
              <a:effectLst/>
              <a:latin typeface="Aptos"/>
              <a:ea typeface="Aptos"/>
              <a:cs typeface="Times New Roman" panose="02020603050405020304" pitchFamily="18" charset="0"/>
            </a:endParaRPr>
          </a:p>
          <a:p>
            <a:pPr algn="ctr">
              <a:spcAft>
                <a:spcPts val="0"/>
              </a:spcAft>
            </a:pPr>
            <a:r>
              <a:rPr lang="en-GB" sz="1000" b="1" dirty="0">
                <a:effectLst/>
                <a:latin typeface="Aptos"/>
                <a:ea typeface="Aptos"/>
                <a:cs typeface="Arial" panose="020B0604020202020204" pitchFamily="34" charset="0"/>
              </a:rPr>
              <a:t> </a:t>
            </a:r>
            <a:endParaRPr lang="en-GB" sz="1200" dirty="0">
              <a:effectLst/>
              <a:latin typeface="Aptos"/>
              <a:ea typeface="Aptos"/>
              <a:cs typeface="Times New Roman" panose="02020603050405020304" pitchFamily="18" charset="0"/>
            </a:endParaRPr>
          </a:p>
          <a:p>
            <a:pPr algn="ctr">
              <a:spcAft>
                <a:spcPts val="0"/>
              </a:spcAft>
            </a:pPr>
            <a:r>
              <a:rPr lang="en-GB" sz="1400" b="1" dirty="0">
                <a:effectLst/>
                <a:latin typeface="Aptos"/>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lgn="ctr">
              <a:spcAft>
                <a:spcPts val="0"/>
              </a:spcAft>
            </a:pPr>
            <a:r>
              <a:rPr lang="en-GB" sz="1400" b="1" dirty="0">
                <a:effectLst/>
                <a:latin typeface="Aptos"/>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1400" b="1" dirty="0">
                <a:effectLst/>
                <a:latin typeface="Aptos"/>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1400" b="1" dirty="0">
                <a:effectLst/>
                <a:latin typeface="Aptos"/>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600" dirty="0">
                <a:effectLst/>
                <a:latin typeface="Aptos"/>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1100" dirty="0">
                <a:solidFill>
                  <a:srgbClr val="000000"/>
                </a:solidFill>
                <a:effectLst/>
                <a:latin typeface="Aptos"/>
                <a:ea typeface="Aptos"/>
                <a:cs typeface="Arial" panose="020B0604020202020204" pitchFamily="34" charset="0"/>
              </a:rPr>
              <a:t> </a:t>
            </a:r>
            <a:endParaRPr lang="en-GB" sz="1200" dirty="0">
              <a:effectLst/>
              <a:latin typeface="Aptos"/>
              <a:ea typeface="Aptos"/>
              <a:cs typeface="Times New Roman" panose="02020603050405020304" pitchFamily="18" charset="0"/>
            </a:endParaRPr>
          </a:p>
          <a:p>
            <a:pPr marR="42545" algn="ctr">
              <a:spcBef>
                <a:spcPts val="590"/>
              </a:spcBef>
              <a:spcAft>
                <a:spcPts val="0"/>
              </a:spcAft>
            </a:pPr>
            <a:r>
              <a:rPr lang="en-US" sz="1000" dirty="0">
                <a:effectLst/>
                <a:latin typeface="Aptos"/>
                <a:ea typeface="Calibri" panose="020F0502020204030204" pitchFamily="34" charset="0"/>
                <a:cs typeface="Arial" panose="020B0604020202020204" pitchFamily="34" charset="0"/>
              </a:rPr>
              <a:t> </a:t>
            </a:r>
            <a:endParaRPr lang="en-GB" sz="1000" dirty="0">
              <a:effectLst/>
              <a:latin typeface="Calibri" panose="020F0502020204030204" pitchFamily="34" charset="0"/>
              <a:ea typeface="Calibri" panose="020F0502020204030204" pitchFamily="34" charset="0"/>
            </a:endParaRPr>
          </a:p>
          <a:p>
            <a:pPr algn="ctr">
              <a:spcAft>
                <a:spcPts val="0"/>
              </a:spcAft>
            </a:pPr>
            <a:r>
              <a:rPr lang="en-GB" sz="1400" dirty="0">
                <a:solidFill>
                  <a:srgbClr val="000000"/>
                </a:solidFill>
                <a:effectLst/>
                <a:latin typeface="Aptos"/>
                <a:ea typeface="Aptos"/>
                <a:cs typeface="Arial" panose="020B0604020202020204" pitchFamily="34" charset="0"/>
              </a:rPr>
              <a:t> </a:t>
            </a:r>
            <a:endParaRPr lang="en-GB" sz="1200" dirty="0">
              <a:effectLst/>
              <a:latin typeface="Aptos"/>
              <a:ea typeface="Aptos"/>
              <a:cs typeface="Times New Roman" panose="02020603050405020304" pitchFamily="18" charset="0"/>
            </a:endParaRPr>
          </a:p>
        </p:txBody>
      </p:sp>
      <p:sp>
        <p:nvSpPr>
          <p:cNvPr id="8" name="Text Box 3">
            <a:extLst>
              <a:ext uri="{FF2B5EF4-FFF2-40B4-BE49-F238E27FC236}">
                <a16:creationId xmlns:a16="http://schemas.microsoft.com/office/drawing/2014/main" id="{1A65D99A-D088-4D79-9D28-C0692DFFC2F2}"/>
              </a:ext>
            </a:extLst>
          </p:cNvPr>
          <p:cNvSpPr txBox="1"/>
          <p:nvPr/>
        </p:nvSpPr>
        <p:spPr>
          <a:xfrm>
            <a:off x="201451" y="1865780"/>
            <a:ext cx="5030484" cy="2731386"/>
          </a:xfrm>
          <a:prstGeom prst="rect">
            <a:avLst/>
          </a:prstGeom>
          <a:solidFill>
            <a:schemeClr val="lt1"/>
          </a:solidFill>
          <a:ln w="41275">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100" b="1" u="sng" dirty="0">
                <a:effectLst/>
                <a:latin typeface="Aptos"/>
                <a:ea typeface="Aptos"/>
                <a:cs typeface="Apple Chancery"/>
              </a:rPr>
              <a:t>New Knowledge</a:t>
            </a:r>
          </a:p>
          <a:p>
            <a:pPr algn="ctr">
              <a:spcAft>
                <a:spcPts val="0"/>
              </a:spcAft>
            </a:pPr>
            <a:endParaRPr lang="en-GB" sz="1200" dirty="0">
              <a:effectLst/>
              <a:latin typeface="Aptos"/>
              <a:ea typeface="Aptos"/>
              <a:cs typeface="Times New Roman" panose="02020603050405020304" pitchFamily="18" charset="0"/>
            </a:endParaRPr>
          </a:p>
          <a:p>
            <a:pPr algn="ctr" fontAlgn="base">
              <a:spcAft>
                <a:spcPts val="0"/>
              </a:spcAft>
            </a:pPr>
            <a:r>
              <a:rPr lang="en-GB" sz="1000" b="0" i="0" dirty="0">
                <a:solidFill>
                  <a:srgbClr val="474747"/>
                </a:solidFill>
                <a:effectLst/>
                <a:latin typeface="Arial" panose="020B0604020202020204" pitchFamily="34" charset="0"/>
              </a:rPr>
              <a:t> </a:t>
            </a:r>
            <a:r>
              <a:rPr lang="en-GB" sz="1000" dirty="0">
                <a:effectLst/>
                <a:latin typeface="Aptos"/>
                <a:ea typeface="Times New Roman" panose="02020603050405020304" pitchFamily="18" charset="0"/>
                <a:cs typeface="Segoe UI" panose="020B0502040204020203" pitchFamily="34" charset="0"/>
              </a:rPr>
              <a:t> Humans were around in the last Ice </a:t>
            </a:r>
            <a:r>
              <a:rPr lang="en-GB" sz="1000" dirty="0">
                <a:latin typeface="Aptos"/>
                <a:ea typeface="Times New Roman" panose="02020603050405020304" pitchFamily="18" charset="0"/>
                <a:cs typeface="Segoe UI" panose="020B0502040204020203" pitchFamily="34" charset="0"/>
              </a:rPr>
              <a:t>A</a:t>
            </a:r>
            <a:r>
              <a:rPr lang="en-GB" sz="1000" dirty="0">
                <a:effectLst/>
                <a:latin typeface="Aptos"/>
                <a:ea typeface="Times New Roman" panose="02020603050405020304" pitchFamily="18" charset="0"/>
                <a:cs typeface="Segoe UI" panose="020B0502040204020203" pitchFamily="34" charset="0"/>
              </a:rPr>
              <a:t>ge and made good use of the extra land to </a:t>
            </a:r>
            <a:r>
              <a:rPr lang="en-GB" sz="1000" dirty="0">
                <a:latin typeface="Aptos"/>
                <a:ea typeface="Times New Roman" panose="02020603050405020304" pitchFamily="18" charset="0"/>
                <a:cs typeface="Segoe UI" panose="020B0502040204020203" pitchFamily="34" charset="0"/>
              </a:rPr>
              <a:t>migrate to different places in the world. These humans - who survived the Ice Age and are our ancestors – were called Homo sapiens. The Stone Age followed the Ice Age.</a:t>
            </a:r>
          </a:p>
          <a:p>
            <a:pPr algn="ctr" fontAlgn="base">
              <a:spcAft>
                <a:spcPts val="0"/>
              </a:spcAft>
            </a:pPr>
            <a:endParaRPr lang="en-GB" sz="1200" dirty="0">
              <a:effectLst/>
              <a:latin typeface="Aptos"/>
              <a:ea typeface="Aptos"/>
              <a:cs typeface="Times New Roman" panose="02020603050405020304" pitchFamily="18" charset="0"/>
            </a:endParaRPr>
          </a:p>
          <a:p>
            <a:pPr algn="ctr">
              <a:spcAft>
                <a:spcPts val="0"/>
              </a:spcAft>
            </a:pPr>
            <a:r>
              <a:rPr lang="en-GB" sz="1000" dirty="0">
                <a:solidFill>
                  <a:srgbClr val="000000"/>
                </a:solidFill>
                <a:effectLst/>
                <a:latin typeface="Aptos"/>
                <a:ea typeface="Aptos"/>
                <a:cs typeface="Arial" panose="020B0604020202020204" pitchFamily="34" charset="0"/>
              </a:rPr>
              <a:t>The chronological order is Stone Age – Bronze Age – Iron Age.</a:t>
            </a:r>
          </a:p>
          <a:p>
            <a:pPr algn="ctr">
              <a:spcAft>
                <a:spcPts val="0"/>
              </a:spcAft>
            </a:pPr>
            <a:endParaRPr lang="en-GB" sz="1000" dirty="0">
              <a:solidFill>
                <a:srgbClr val="000000"/>
              </a:solidFill>
              <a:effectLst/>
              <a:latin typeface="Aptos"/>
              <a:ea typeface="Aptos"/>
              <a:cs typeface="Arial" panose="020B0604020202020204" pitchFamily="34" charset="0"/>
            </a:endParaRPr>
          </a:p>
          <a:p>
            <a:pPr algn="ctr">
              <a:spcAft>
                <a:spcPts val="0"/>
              </a:spcAft>
            </a:pPr>
            <a:r>
              <a:rPr lang="en-GB" sz="1000" dirty="0">
                <a:solidFill>
                  <a:srgbClr val="000000"/>
                </a:solidFill>
                <a:latin typeface="Aptos"/>
                <a:ea typeface="Aptos"/>
                <a:cs typeface="Arial" panose="020B0604020202020204" pitchFamily="34" charset="0"/>
              </a:rPr>
              <a:t>Stone Age Britain is the oldest period in when early humans, known as cavemen, started using stones for their tools and weapons.</a:t>
            </a:r>
            <a:br>
              <a:rPr lang="en-GB" sz="1000" dirty="0">
                <a:solidFill>
                  <a:srgbClr val="000000"/>
                </a:solidFill>
                <a:latin typeface="Aptos"/>
                <a:ea typeface="Aptos"/>
                <a:cs typeface="Arial" panose="020B0604020202020204" pitchFamily="34" charset="0"/>
              </a:rPr>
            </a:br>
            <a:r>
              <a:rPr lang="en-GB" sz="1000" dirty="0">
                <a:solidFill>
                  <a:srgbClr val="000000"/>
                </a:solidFill>
                <a:latin typeface="Aptos"/>
                <a:ea typeface="Aptos"/>
                <a:cs typeface="Arial" panose="020B0604020202020204" pitchFamily="34" charset="0"/>
              </a:rPr>
              <a:t>Bronze Age Britain was a period of time 4000 years ago where people started using bronze instead of stone tools. This is an alloy made from copper and tin.</a:t>
            </a:r>
          </a:p>
          <a:p>
            <a:pPr algn="ctr">
              <a:spcAft>
                <a:spcPts val="0"/>
              </a:spcAft>
            </a:pPr>
            <a:r>
              <a:rPr lang="en-GB" sz="1000" dirty="0">
                <a:solidFill>
                  <a:srgbClr val="000000"/>
                </a:solidFill>
                <a:effectLst/>
                <a:latin typeface="Aptos"/>
                <a:ea typeface="Aptos"/>
                <a:cs typeface="Arial" panose="020B0604020202020204" pitchFamily="34" charset="0"/>
              </a:rPr>
              <a:t>The period after the Iron Age is the Bronze Age, which was about 3000 years ago when iron became the metal used for tools. Iron was heated up and hammered into shape when hot.</a:t>
            </a:r>
          </a:p>
          <a:p>
            <a:pPr algn="ctr">
              <a:spcAft>
                <a:spcPts val="0"/>
              </a:spcAft>
            </a:pPr>
            <a:r>
              <a:rPr lang="en-GB" sz="1000" dirty="0">
                <a:solidFill>
                  <a:srgbClr val="000000"/>
                </a:solidFill>
                <a:effectLst/>
                <a:latin typeface="Aptos"/>
                <a:ea typeface="Aptos"/>
                <a:cs typeface="Arial" panose="020B0604020202020204" pitchFamily="34" charset="0"/>
              </a:rPr>
              <a:t>Celts were tribes who lived in Britain and came originally from Ireland and Western Europe.</a:t>
            </a:r>
          </a:p>
          <a:p>
            <a:pPr algn="ctr">
              <a:spcAft>
                <a:spcPts val="0"/>
              </a:spcAft>
            </a:pPr>
            <a:endParaRPr lang="en-GB" sz="1000" dirty="0">
              <a:solidFill>
                <a:srgbClr val="000000"/>
              </a:solidFill>
              <a:effectLst/>
              <a:latin typeface="Aptos"/>
              <a:ea typeface="Aptos"/>
              <a:cs typeface="Arial" panose="020B0604020202020204" pitchFamily="34" charset="0"/>
            </a:endParaRPr>
          </a:p>
          <a:p>
            <a:pPr algn="ctr">
              <a:spcAft>
                <a:spcPts val="0"/>
              </a:spcAft>
            </a:pPr>
            <a:endParaRPr lang="en-GB" sz="1000" dirty="0">
              <a:solidFill>
                <a:srgbClr val="000000"/>
              </a:solidFill>
              <a:effectLst/>
              <a:latin typeface="Aptos"/>
              <a:ea typeface="Aptos"/>
              <a:cs typeface="Arial" panose="020B0604020202020204" pitchFamily="34" charset="0"/>
            </a:endParaRPr>
          </a:p>
          <a:p>
            <a:pPr algn="ctr">
              <a:spcAft>
                <a:spcPts val="0"/>
              </a:spcAft>
            </a:pPr>
            <a:endParaRPr lang="en-GB" sz="1200" dirty="0">
              <a:effectLst/>
              <a:latin typeface="Aptos"/>
              <a:ea typeface="Aptos"/>
              <a:cs typeface="Times New Roman" panose="02020603050405020304" pitchFamily="18" charset="0"/>
            </a:endParaRPr>
          </a:p>
          <a:p>
            <a:pPr algn="ctr">
              <a:spcAft>
                <a:spcPts val="0"/>
              </a:spcAft>
            </a:pPr>
            <a:endParaRPr lang="en-GB" sz="1200" dirty="0">
              <a:effectLst/>
              <a:latin typeface="Aptos"/>
              <a:ea typeface="Aptos"/>
              <a:cs typeface="Times New Roman" panose="02020603050405020304" pitchFamily="18" charset="0"/>
            </a:endParaRPr>
          </a:p>
        </p:txBody>
      </p:sp>
      <p:pic>
        <p:nvPicPr>
          <p:cNvPr id="13" name="Picture 12">
            <a:extLst>
              <a:ext uri="{FF2B5EF4-FFF2-40B4-BE49-F238E27FC236}">
                <a16:creationId xmlns:a16="http://schemas.microsoft.com/office/drawing/2014/main" id="{6C498691-7783-4B59-AC99-9C5D4E784824}"/>
              </a:ext>
            </a:extLst>
          </p:cNvPr>
          <p:cNvPicPr>
            <a:picLocks noChangeAspect="1"/>
          </p:cNvPicPr>
          <p:nvPr/>
        </p:nvPicPr>
        <p:blipFill rotWithShape="1">
          <a:blip r:embed="rId6"/>
          <a:srcRect l="10978" t="73054" r="72065" b="21146"/>
          <a:stretch/>
        </p:blipFill>
        <p:spPr>
          <a:xfrm>
            <a:off x="7009169" y="1725753"/>
            <a:ext cx="2067339" cy="397566"/>
          </a:xfrm>
          <a:prstGeom prst="rect">
            <a:avLst/>
          </a:prstGeom>
        </p:spPr>
      </p:pic>
      <p:sp>
        <p:nvSpPr>
          <p:cNvPr id="14" name="Text Box 3">
            <a:extLst>
              <a:ext uri="{FF2B5EF4-FFF2-40B4-BE49-F238E27FC236}">
                <a16:creationId xmlns:a16="http://schemas.microsoft.com/office/drawing/2014/main" id="{C2CD828B-0DE3-41AD-86EA-D0CCCAFC6FDB}"/>
              </a:ext>
            </a:extLst>
          </p:cNvPr>
          <p:cNvSpPr txBox="1"/>
          <p:nvPr/>
        </p:nvSpPr>
        <p:spPr>
          <a:xfrm>
            <a:off x="2017486" y="799175"/>
            <a:ext cx="8648847" cy="710312"/>
          </a:xfrm>
          <a:prstGeom prst="rect">
            <a:avLst/>
          </a:prstGeom>
          <a:solidFill>
            <a:schemeClr val="lt1"/>
          </a:solidFill>
          <a:ln w="41275">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900" b="1" dirty="0">
                <a:effectLst/>
                <a:latin typeface="Aptos"/>
                <a:ea typeface="Aptos"/>
                <a:cs typeface="Apple Chancery"/>
              </a:rPr>
              <a:t>Prior Learning</a:t>
            </a:r>
            <a:endParaRPr lang="en-GB" sz="1200" dirty="0">
              <a:effectLst/>
              <a:latin typeface="Aptos"/>
              <a:ea typeface="Aptos"/>
              <a:cs typeface="Times New Roman" panose="02020603050405020304" pitchFamily="18" charset="0"/>
            </a:endParaRPr>
          </a:p>
          <a:p>
            <a:pPr algn="ctr">
              <a:spcBef>
                <a:spcPts val="280"/>
              </a:spcBef>
              <a:spcAft>
                <a:spcPts val="0"/>
              </a:spcAft>
            </a:pPr>
            <a:r>
              <a:rPr lang="en-GB" sz="1000" b="1" spc="-10" dirty="0">
                <a:effectLst/>
                <a:latin typeface="Aptos"/>
                <a:ea typeface="Aptos"/>
                <a:cs typeface="Arial" panose="020B0604020202020204" pitchFamily="34" charset="0"/>
              </a:rPr>
              <a:t>In Year 1/2, pupils learned</a:t>
            </a:r>
            <a:r>
              <a:rPr lang="en-GB" sz="1000" b="1" spc="-10" dirty="0">
                <a:latin typeface="Aptos"/>
                <a:ea typeface="Aptos"/>
                <a:cs typeface="Arial" panose="020B0604020202020204" pitchFamily="34" charset="0"/>
              </a:rPr>
              <a:t> - </a:t>
            </a:r>
            <a:r>
              <a:rPr lang="en-GB" sz="1000" spc="-10" dirty="0">
                <a:latin typeface="Aptos"/>
                <a:ea typeface="Aptos"/>
                <a:cs typeface="Times New Roman" panose="02020603050405020304" pitchFamily="18" charset="0"/>
              </a:rPr>
              <a:t>Du</a:t>
            </a:r>
            <a:r>
              <a:rPr lang="en-GB" sz="1000" dirty="0">
                <a:effectLst/>
                <a:latin typeface="Aptos"/>
                <a:ea typeface="Aptos"/>
                <a:cs typeface="Times New Roman" panose="02020603050405020304" pitchFamily="18" charset="0"/>
              </a:rPr>
              <a:t>ring the reign of Queen Victoria, Britain underwent  great industrial expansion.</a:t>
            </a:r>
            <a:endParaRPr lang="en-GB" sz="1200" dirty="0">
              <a:effectLst/>
              <a:latin typeface="Aptos"/>
              <a:ea typeface="Aptos"/>
              <a:cs typeface="Times New Roman" panose="02020603050405020304" pitchFamily="18" charset="0"/>
            </a:endParaRPr>
          </a:p>
          <a:p>
            <a:pPr algn="ctr">
              <a:spcAft>
                <a:spcPts val="0"/>
              </a:spcAft>
            </a:pPr>
            <a:r>
              <a:rPr lang="en-GB" sz="1000" b="1" dirty="0">
                <a:effectLst/>
                <a:latin typeface="Aptos"/>
                <a:ea typeface="Aptos"/>
                <a:cs typeface="Arial" panose="020B0604020202020204" pitchFamily="34" charset="0"/>
              </a:rPr>
              <a:t>In Year 3/4 pupils learned - </a:t>
            </a:r>
            <a:r>
              <a:rPr lang="en-GB" sz="1000" dirty="0">
                <a:latin typeface="Aptos"/>
                <a:ea typeface="Aptos"/>
                <a:cs typeface="Times New Roman" panose="02020603050405020304" pitchFamily="18" charset="0"/>
              </a:rPr>
              <a:t>Th</a:t>
            </a:r>
            <a:r>
              <a:rPr lang="en-GB" sz="1000" dirty="0">
                <a:effectLst/>
                <a:latin typeface="Aptos"/>
                <a:ea typeface="Aptos"/>
                <a:cs typeface="Times New Roman" panose="02020603050405020304" pitchFamily="18" charset="0"/>
              </a:rPr>
              <a:t>e Romans invaded Britain and the changes that happened as a result, including better roads, developed civilisations and defence against attack.</a:t>
            </a:r>
            <a:endParaRPr lang="en-GB" sz="1200" dirty="0">
              <a:effectLst/>
              <a:latin typeface="Aptos"/>
              <a:ea typeface="Aptos"/>
              <a:cs typeface="Times New Roman" panose="02020603050405020304" pitchFamily="18" charset="0"/>
            </a:endParaRPr>
          </a:p>
          <a:p>
            <a:pPr algn="ctr">
              <a:spcAft>
                <a:spcPts val="0"/>
              </a:spcAft>
            </a:pPr>
            <a:r>
              <a:rPr lang="en-GB" sz="900" b="1" dirty="0">
                <a:effectLst/>
                <a:latin typeface="Apple Chancery"/>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spcAft>
                <a:spcPts val="0"/>
              </a:spcAft>
            </a:pPr>
            <a:r>
              <a:rPr lang="en-GB" sz="1100" dirty="0">
                <a:effectLst/>
                <a:latin typeface="Calibri" panose="020F0502020204030204" pitchFamily="34" charset="0"/>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p:txBody>
      </p:sp>
      <p:graphicFrame>
        <p:nvGraphicFramePr>
          <p:cNvPr id="10" name="Table 9">
            <a:extLst>
              <a:ext uri="{FF2B5EF4-FFF2-40B4-BE49-F238E27FC236}">
                <a16:creationId xmlns:a16="http://schemas.microsoft.com/office/drawing/2014/main" id="{0FFBEAA6-E11F-2011-2697-E48F453EB9AE}"/>
              </a:ext>
            </a:extLst>
          </p:cNvPr>
          <p:cNvGraphicFramePr>
            <a:graphicFrameLocks noGrp="1"/>
          </p:cNvGraphicFramePr>
          <p:nvPr>
            <p:extLst>
              <p:ext uri="{D42A27DB-BD31-4B8C-83A1-F6EECF244321}">
                <p14:modId xmlns:p14="http://schemas.microsoft.com/office/powerpoint/2010/main" val="1745901197"/>
              </p:ext>
            </p:extLst>
          </p:nvPr>
        </p:nvGraphicFramePr>
        <p:xfrm>
          <a:off x="234550" y="4754755"/>
          <a:ext cx="5115742" cy="1916371"/>
        </p:xfrm>
        <a:graphic>
          <a:graphicData uri="http://schemas.openxmlformats.org/drawingml/2006/table">
            <a:tbl>
              <a:tblPr firstRow="1" firstCol="1" bandRow="1">
                <a:tableStyleId>{7DF18680-E054-41AD-8BC1-D1AEF772440D}</a:tableStyleId>
              </a:tblPr>
              <a:tblGrid>
                <a:gridCol w="1534809">
                  <a:extLst>
                    <a:ext uri="{9D8B030D-6E8A-4147-A177-3AD203B41FA5}">
                      <a16:colId xmlns:a16="http://schemas.microsoft.com/office/drawing/2014/main" val="1763007266"/>
                    </a:ext>
                  </a:extLst>
                </a:gridCol>
                <a:gridCol w="3580933">
                  <a:extLst>
                    <a:ext uri="{9D8B030D-6E8A-4147-A177-3AD203B41FA5}">
                      <a16:colId xmlns:a16="http://schemas.microsoft.com/office/drawing/2014/main" val="977651284"/>
                    </a:ext>
                  </a:extLst>
                </a:gridCol>
              </a:tblGrid>
              <a:tr h="139013">
                <a:tc gridSpan="2">
                  <a:txBody>
                    <a:bodyPr/>
                    <a:lstStyle/>
                    <a:p>
                      <a:pPr algn="ctr"/>
                      <a:r>
                        <a:rPr lang="en-GB" sz="900" u="sng" dirty="0">
                          <a:solidFill>
                            <a:sysClr val="windowText" lastClr="000000"/>
                          </a:solidFill>
                          <a:effectLst/>
                          <a:latin typeface="Aptos" panose="020B0004020202020204" pitchFamily="34" charset="0"/>
                        </a:rPr>
                        <a:t>New Vocabulary</a:t>
                      </a:r>
                      <a:endPar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2371750155"/>
                  </a:ext>
                </a:extLst>
              </a:tr>
              <a:tr h="249326">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nomadic</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A person/people who move from place to place rather than living in one place.</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16036347"/>
                  </a:ext>
                </a:extLst>
              </a:tr>
              <a:tr h="166218">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innovation</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A better solution to a situation or environment.</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6352441"/>
                  </a:ext>
                </a:extLst>
              </a:tr>
              <a:tr h="166218">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hunter-gatherer</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A person who looks for food and gathers it together in one place.</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1420319"/>
                  </a:ext>
                </a:extLst>
              </a:tr>
              <a:tr h="124663">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hillforts</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Settlements built on hills to provide more protection.</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926064"/>
                  </a:ext>
                </a:extLst>
              </a:tr>
              <a:tr h="207772">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roundhouse</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A circular building with a thatched roof and a fire in the centre.</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02740216"/>
                  </a:ext>
                </a:extLst>
              </a:tr>
              <a:tr h="277030">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migration </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900" b="0" dirty="0">
                          <a:solidFill>
                            <a:sysClr val="windowText" lastClr="000000"/>
                          </a:solidFill>
                          <a:effectLst/>
                          <a:latin typeface="Aptos" panose="020B0004020202020204"/>
                          <a:ea typeface="Aptos" panose="020B0004020202020204" pitchFamily="34" charset="0"/>
                          <a:cs typeface="Times New Roman" panose="02020603050405020304" pitchFamily="18" charset="0"/>
                        </a:rPr>
                        <a:t>Movement from one place to another in order to settle there.</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0527377"/>
                  </a:ext>
                </a:extLst>
              </a:tr>
              <a:tr h="249326">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excavate</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900" b="0" i="0" kern="1200" dirty="0">
                          <a:solidFill>
                            <a:schemeClr val="dk1"/>
                          </a:solidFill>
                          <a:effectLst/>
                          <a:latin typeface="Aptos" panose="020B0004020202020204"/>
                          <a:ea typeface="+mn-ea"/>
                          <a:cs typeface="+mn-cs"/>
                        </a:rPr>
                        <a:t> to dig in the ground to look for old items that have been buried for a long time.</a:t>
                      </a:r>
                      <a:endParaRPr lang="en-GB" sz="900" b="0" dirty="0">
                        <a:solidFill>
                          <a:sysClr val="windowText" lastClr="000000"/>
                        </a:solidFill>
                        <a:effectLst/>
                        <a:latin typeface="Aptos" panose="020B0004020202020204"/>
                        <a:ea typeface="Aptos" panose="020B0004020202020204" pitchFamily="34" charset="0"/>
                        <a:cs typeface="Times New Roman" panose="02020603050405020304" pitchFamily="18" charset="0"/>
                      </a:endParaRP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8432977"/>
                  </a:ext>
                </a:extLst>
              </a:tr>
              <a:tr h="249326">
                <a:tc>
                  <a:txBody>
                    <a:bodyPr/>
                    <a:lstStyle/>
                    <a:p>
                      <a:pPr algn="ctr"/>
                      <a:r>
                        <a:rPr lang="en-GB" sz="9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rPr>
                        <a:t>flint</a:t>
                      </a: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900" b="0" i="0" u="none" strike="noStrike" kern="1200" dirty="0">
                          <a:solidFill>
                            <a:schemeClr val="dk1"/>
                          </a:solidFill>
                          <a:effectLst/>
                          <a:latin typeface="Aptos" panose="020B0004020202020204"/>
                          <a:ea typeface="+mn-ea"/>
                          <a:cs typeface="+mn-cs"/>
                        </a:rPr>
                        <a:t>a type of stone that was used in the Stone Age weaponry due to it being easy to find and shape into arrowheads.</a:t>
                      </a:r>
                      <a:endParaRPr lang="en-GB" sz="900" b="0" dirty="0">
                        <a:solidFill>
                          <a:sysClr val="windowText" lastClr="000000"/>
                        </a:solidFill>
                        <a:effectLst/>
                        <a:latin typeface="Aptos" panose="020B0004020202020204"/>
                        <a:ea typeface="Aptos" panose="020B0004020202020204" pitchFamily="34" charset="0"/>
                        <a:cs typeface="Times New Roman" panose="02020603050405020304" pitchFamily="18" charset="0"/>
                      </a:endParaRPr>
                    </a:p>
                  </a:txBody>
                  <a:tcPr marL="63825" marR="638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8307908"/>
                  </a:ext>
                </a:extLst>
              </a:tr>
            </a:tbl>
          </a:graphicData>
        </a:graphic>
      </p:graphicFrame>
      <p:pic>
        <p:nvPicPr>
          <p:cNvPr id="18" name="Picture 17" descr="Drawing of a round house with a straw roof&#10;&#10;Description automatically generated">
            <a:extLst>
              <a:ext uri="{FF2B5EF4-FFF2-40B4-BE49-F238E27FC236}">
                <a16:creationId xmlns:a16="http://schemas.microsoft.com/office/drawing/2014/main" id="{6DFAEA0C-F342-1F85-BC13-A2A660F3BD7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14198" y="4580082"/>
            <a:ext cx="1389063" cy="1122363"/>
          </a:xfrm>
          <a:prstGeom prst="rect">
            <a:avLst/>
          </a:prstGeom>
        </p:spPr>
      </p:pic>
      <p:pic>
        <p:nvPicPr>
          <p:cNvPr id="20" name="Picture 19" descr="A stone structure with a person and a stone building&#10;&#10;Description automatically generated with medium confidence">
            <a:extLst>
              <a:ext uri="{FF2B5EF4-FFF2-40B4-BE49-F238E27FC236}">
                <a16:creationId xmlns:a16="http://schemas.microsoft.com/office/drawing/2014/main" id="{18AD854D-FA5D-04AA-4F37-70184E7ED87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970757" y="3625022"/>
            <a:ext cx="874381" cy="816386"/>
          </a:xfrm>
          <a:prstGeom prst="rect">
            <a:avLst/>
          </a:prstGeom>
        </p:spPr>
      </p:pic>
      <p:pic>
        <p:nvPicPr>
          <p:cNvPr id="22" name="Picture 21" descr="A round house with grass on the roof&#10;&#10;Description automatically generated">
            <a:extLst>
              <a:ext uri="{FF2B5EF4-FFF2-40B4-BE49-F238E27FC236}">
                <a16:creationId xmlns:a16="http://schemas.microsoft.com/office/drawing/2014/main" id="{8D7C9F16-B5F4-EA9B-B01B-60FF883E3B8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77065" y="1639274"/>
            <a:ext cx="845132" cy="558765"/>
          </a:xfrm>
          <a:prstGeom prst="rect">
            <a:avLst/>
          </a:prstGeom>
        </p:spPr>
      </p:pic>
      <p:pic>
        <p:nvPicPr>
          <p:cNvPr id="24" name="Picture 23" descr="A drawing of an elephant and people&#10;&#10;Description automatically generated">
            <a:extLst>
              <a:ext uri="{FF2B5EF4-FFF2-40B4-BE49-F238E27FC236}">
                <a16:creationId xmlns:a16="http://schemas.microsoft.com/office/drawing/2014/main" id="{8F3D4005-3CBD-AF5B-FA0B-2E35FA5AF6A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477052" y="1588557"/>
            <a:ext cx="459429" cy="558765"/>
          </a:xfrm>
          <a:prstGeom prst="rect">
            <a:avLst/>
          </a:prstGeom>
        </p:spPr>
      </p:pic>
      <p:pic>
        <p:nvPicPr>
          <p:cNvPr id="12" name="Picture 11">
            <a:extLst>
              <a:ext uri="{FF2B5EF4-FFF2-40B4-BE49-F238E27FC236}">
                <a16:creationId xmlns:a16="http://schemas.microsoft.com/office/drawing/2014/main" id="{89534586-4DA2-41B8-B4F2-26D8D786B9CA}"/>
              </a:ext>
            </a:extLst>
          </p:cNvPr>
          <p:cNvPicPr>
            <a:picLocks noChangeAspect="1"/>
          </p:cNvPicPr>
          <p:nvPr/>
        </p:nvPicPr>
        <p:blipFill rotWithShape="1">
          <a:blip r:embed="rId11"/>
          <a:srcRect l="26847" t="27769" r="27935" b="37966"/>
          <a:stretch/>
        </p:blipFill>
        <p:spPr>
          <a:xfrm>
            <a:off x="5340836" y="2261161"/>
            <a:ext cx="5442777" cy="2731385"/>
          </a:xfrm>
          <a:prstGeom prst="rect">
            <a:avLst/>
          </a:prstGeom>
        </p:spPr>
      </p:pic>
      <p:sp>
        <p:nvSpPr>
          <p:cNvPr id="15" name="Rectangle 14">
            <a:extLst>
              <a:ext uri="{FF2B5EF4-FFF2-40B4-BE49-F238E27FC236}">
                <a16:creationId xmlns:a16="http://schemas.microsoft.com/office/drawing/2014/main" id="{EE96DEFB-D02B-4E06-B409-20982F9084D3}"/>
              </a:ext>
            </a:extLst>
          </p:cNvPr>
          <p:cNvSpPr/>
          <p:nvPr/>
        </p:nvSpPr>
        <p:spPr>
          <a:xfrm>
            <a:off x="5350292" y="6249456"/>
            <a:ext cx="6096000" cy="338554"/>
          </a:xfrm>
          <a:prstGeom prst="rect">
            <a:avLst/>
          </a:prstGeom>
        </p:spPr>
        <p:txBody>
          <a:bodyPr>
            <a:spAutoFit/>
          </a:bodyPr>
          <a:lstStyle/>
          <a:p>
            <a:r>
              <a:rPr lang="en-GB" sz="800" dirty="0"/>
              <a:t>23,000BCE</a:t>
            </a:r>
          </a:p>
          <a:p>
            <a:r>
              <a:rPr lang="en-GB" sz="800" dirty="0"/>
              <a:t>Last human ice age</a:t>
            </a:r>
          </a:p>
        </p:txBody>
      </p:sp>
    </p:spTree>
    <p:extLst>
      <p:ext uri="{BB962C8B-B14F-4D97-AF65-F5344CB8AC3E}">
        <p14:creationId xmlns:p14="http://schemas.microsoft.com/office/powerpoint/2010/main" val="926339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88E3528CC16B45ADD67A0B01F0E5E2" ma:contentTypeVersion="15" ma:contentTypeDescription="Create a new document." ma:contentTypeScope="" ma:versionID="d7c712c16b9df95676bf4e3dab33e7a8">
  <xsd:schema xmlns:xsd="http://www.w3.org/2001/XMLSchema" xmlns:xs="http://www.w3.org/2001/XMLSchema" xmlns:p="http://schemas.microsoft.com/office/2006/metadata/properties" xmlns:ns2="4f8d2d18-4174-4230-815d-efb5b7417089" xmlns:ns3="c88ba28c-d2a2-4568-8f50-9c3166f45c21" targetNamespace="http://schemas.microsoft.com/office/2006/metadata/properties" ma:root="true" ma:fieldsID="841e74f80a93233570f9d692bb2cf9cd" ns2:_="" ns3:_="">
    <xsd:import namespace="4f8d2d18-4174-4230-815d-efb5b7417089"/>
    <xsd:import namespace="c88ba28c-d2a2-4568-8f50-9c3166f45c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8d2d18-4174-4230-815d-efb5b74170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0b4114ca-24ca-4601-bab9-1c598589400e"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8ba28c-d2a2-4568-8f50-9c3166f45c21"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669ef2e-d852-4d42-9064-3132af8803cc}" ma:internalName="TaxCatchAll" ma:showField="CatchAllData" ma:web="c88ba28c-d2a2-4568-8f50-9c3166f45c21">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f8d2d18-4174-4230-815d-efb5b7417089">
      <Terms xmlns="http://schemas.microsoft.com/office/infopath/2007/PartnerControls"/>
    </lcf76f155ced4ddcb4097134ff3c332f>
    <TaxCatchAll xmlns="c88ba28c-d2a2-4568-8f50-9c3166f45c21" xsi:nil="true"/>
  </documentManagement>
</p:properties>
</file>

<file path=customXml/itemProps1.xml><?xml version="1.0" encoding="utf-8"?>
<ds:datastoreItem xmlns:ds="http://schemas.openxmlformats.org/officeDocument/2006/customXml" ds:itemID="{B19FF449-E8FF-4D4A-B32C-FB5B7E626790}">
  <ds:schemaRefs>
    <ds:schemaRef ds:uri="http://schemas.microsoft.com/sharepoint/v3/contenttype/forms"/>
  </ds:schemaRefs>
</ds:datastoreItem>
</file>

<file path=customXml/itemProps2.xml><?xml version="1.0" encoding="utf-8"?>
<ds:datastoreItem xmlns:ds="http://schemas.openxmlformats.org/officeDocument/2006/customXml" ds:itemID="{7B486B44-A498-49F5-BA64-9BD5A0C39C11}"/>
</file>

<file path=customXml/itemProps3.xml><?xml version="1.0" encoding="utf-8"?>
<ds:datastoreItem xmlns:ds="http://schemas.openxmlformats.org/officeDocument/2006/customXml" ds:itemID="{DE36019A-7C93-4849-B026-E41C4E75790D}">
  <ds:schemaRefs>
    <ds:schemaRef ds:uri="http://schemas.microsoft.com/office/2006/metadata/properties"/>
    <ds:schemaRef ds:uri="http://schemas.microsoft.com/office/infopath/2007/PartnerControls"/>
    <ds:schemaRef ds:uri="ddc269cf-295c-4e5a-885b-4a8cb451c7b4"/>
    <ds:schemaRef ds:uri="a40cff09-23a3-4612-ac80-621791bf9af0"/>
  </ds:schemaRefs>
</ds:datastoreItem>
</file>

<file path=docProps/app.xml><?xml version="1.0" encoding="utf-8"?>
<Properties xmlns="http://schemas.openxmlformats.org/officeDocument/2006/extended-properties" xmlns:vt="http://schemas.openxmlformats.org/officeDocument/2006/docPropsVTypes">
  <TotalTime>126</TotalTime>
  <Words>444</Words>
  <Application>Microsoft Office PowerPoint</Application>
  <PresentationFormat>Widescreen</PresentationFormat>
  <Paragraphs>59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Apple Chancery</vt:lpstr>
      <vt:lpstr>Aptos</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Lyndsey James</dc:creator>
  <cp:lastModifiedBy>Kerry Galloway</cp:lastModifiedBy>
  <cp:revision>34</cp:revision>
  <dcterms:created xsi:type="dcterms:W3CDTF">2024-12-18T19:47:18Z</dcterms:created>
  <dcterms:modified xsi:type="dcterms:W3CDTF">2025-02-04T13:14:51Z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0x010100A788E3528CC16B45ADD67A0B01F0E5E2</vt:lpwstr>
  </property>
</Properties>
</file>