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7" r:id="rId5"/>
    <p:sldId id="258"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20" autoAdjust="0"/>
    <p:restoredTop sz="95187"/>
  </p:normalViewPr>
  <p:slideViewPr>
    <p:cSldViewPr snapToGrid="0">
      <p:cViewPr varScale="1">
        <p:scale>
          <a:sx n="68" d="100"/>
          <a:sy n="68" d="100"/>
        </p:scale>
        <p:origin x="804"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5F54B-AB35-4E0B-A9DB-0A48DF7DB7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2A64F6A6-45FC-476A-807D-B5850B52CB8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69CF6BE-333E-4865-ADF5-AA50BF11525D}"/>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173FBC4F-5799-4274-AFE3-487B469C55E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5DAA02D6-6618-426D-BFAE-93E21FFBA804}"/>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402285436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A43F265-DEF2-44DA-BFCB-702722E15DD3}"/>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A55C08AB-E5C4-4589-8C94-D0DAB9C55846}"/>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8CA6802-6869-4CE3-999A-08E0B0C8DE06}"/>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5CEC41DF-1906-497B-A093-44B26AE8DED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BA49B6-BC4B-4F9E-8DA8-02F3BF3A9729}"/>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50985834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E46029E-ECB5-4D79-A981-0700BC25B0D7}"/>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55B162CE-06B6-4DE1-826E-CC0DC029C2F1}"/>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D94D41F2-911A-4702-960D-48DCE040545E}"/>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FB5F80CC-B7FD-4AEA-90A0-618BAB655F7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C4CEA74-E40F-4CB9-86D3-D1CA53EA330F}"/>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386962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F914C3-6853-4D8A-9607-84071051DCE1}"/>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BA5BA46C-8C03-4199-A3CF-B7D4EF630118}"/>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93F457E-08FA-4CF4-86C0-57BEB6764258}"/>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E7A0A2F1-976D-4F4A-8E0F-D703B2B9F8B3}"/>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B265D01-00E2-4AA8-AFE8-A2DB4054B573}"/>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3745111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A5B32-CDA5-4E7C-8AD0-B5240FDF8C11}"/>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7EE73305-1DB8-499E-A331-F59FC9D8F4B7}"/>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80A4A154-6C80-4C9C-8A48-B6BA6F441390}"/>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50683283-4583-4B81-86A6-1341B280DA4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016DEEC-26E9-45D8-ABBA-E365E2DF8584}"/>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1009622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EAED73-7FAA-4F6C-8B68-09BC8B28A055}"/>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83DD6CE-F32D-463A-AD2C-2B732BB29384}"/>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E0FFCC0A-7C4C-4089-A5FE-4AA32EEFB327}"/>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182F2F0C-8284-4ADE-8ABF-8003C8092903}"/>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6" name="Footer Placeholder 5">
            <a:extLst>
              <a:ext uri="{FF2B5EF4-FFF2-40B4-BE49-F238E27FC236}">
                <a16:creationId xmlns:a16="http://schemas.microsoft.com/office/drawing/2014/main" id="{BCFFFA50-9CD1-4077-B972-8CF24DF63547}"/>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FFDB18B-ACE1-4F51-BB35-43EE78C0BA9E}"/>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26904484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667500-25DA-4C22-A512-0F7DF5EE7C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A58320E-BCE4-4101-AC04-04457A8D1D3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52FE7935-783C-429F-85F4-2DC6E77A4E4B}"/>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F7221E23-A541-460C-9CCB-C1289E867B5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3C970B15-B58C-4B2F-866D-04E26A8B880F}"/>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868278-9E71-4C70-9466-8363F86BDA05}"/>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8" name="Footer Placeholder 7">
            <a:extLst>
              <a:ext uri="{FF2B5EF4-FFF2-40B4-BE49-F238E27FC236}">
                <a16:creationId xmlns:a16="http://schemas.microsoft.com/office/drawing/2014/main" id="{33DF4AE2-4AA9-4A48-A750-5F8F270C1A36}"/>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D3278BC-07A9-47FA-8A66-C541FC5F0378}"/>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25967229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2B50F1-7CF3-459F-9D9C-57985FD345CC}"/>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F534F3BA-D829-4BC3-B4BE-7695FFE41444}"/>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4" name="Footer Placeholder 3">
            <a:extLst>
              <a:ext uri="{FF2B5EF4-FFF2-40B4-BE49-F238E27FC236}">
                <a16:creationId xmlns:a16="http://schemas.microsoft.com/office/drawing/2014/main" id="{E794C0C4-D0CC-4B11-95B4-1EC1ACF45B01}"/>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6C5D0615-A334-4A31-AF91-96B9CA00E57A}"/>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8162105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31FC172-22FF-4341-B7F6-288768D66278}"/>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3" name="Footer Placeholder 2">
            <a:extLst>
              <a:ext uri="{FF2B5EF4-FFF2-40B4-BE49-F238E27FC236}">
                <a16:creationId xmlns:a16="http://schemas.microsoft.com/office/drawing/2014/main" id="{826983A6-94E3-42F4-A5BC-0DC412F6014D}"/>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445DB013-D0DF-471B-A0C8-1E9F8AE13161}"/>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0643738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67AAB0-0EE0-438C-939F-DA6134BE750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2B7CF064-1EA1-41E1-9C5E-1C163B32B60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5A5BFB06-8382-4477-91A6-7582FA6D647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E67A670D-A4E1-49BD-BE55-FB4E63C3B64D}"/>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6" name="Footer Placeholder 5">
            <a:extLst>
              <a:ext uri="{FF2B5EF4-FFF2-40B4-BE49-F238E27FC236}">
                <a16:creationId xmlns:a16="http://schemas.microsoft.com/office/drawing/2014/main" id="{F1470DBD-DB96-466F-97A1-F3A75B6D612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2CB2BD7-9DD7-4F7A-B50B-7FE3043213E4}"/>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32547450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320C7E-7925-4D2D-867C-BDD41DEBAB8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AA8B03B6-7CA9-4016-9256-FF9CB6FB2CE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6F414D16-3D5F-46D9-8216-94C208D3180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1CD3C88F-8F3B-479E-A59E-7F33D78EC071}"/>
              </a:ext>
            </a:extLst>
          </p:cNvPr>
          <p:cNvSpPr>
            <a:spLocks noGrp="1"/>
          </p:cNvSpPr>
          <p:nvPr>
            <p:ph type="dt" sz="half" idx="10"/>
          </p:nvPr>
        </p:nvSpPr>
        <p:spPr/>
        <p:txBody>
          <a:bodyPr/>
          <a:lstStyle/>
          <a:p>
            <a:fld id="{17417E28-7CE0-4EB5-8B00-19404E25D7B5}" type="datetimeFigureOut">
              <a:rPr lang="en-GB" smtClean="0"/>
              <a:t>04/02/2025</a:t>
            </a:fld>
            <a:endParaRPr lang="en-GB"/>
          </a:p>
        </p:txBody>
      </p:sp>
      <p:sp>
        <p:nvSpPr>
          <p:cNvPr id="6" name="Footer Placeholder 5">
            <a:extLst>
              <a:ext uri="{FF2B5EF4-FFF2-40B4-BE49-F238E27FC236}">
                <a16:creationId xmlns:a16="http://schemas.microsoft.com/office/drawing/2014/main" id="{A99A4C7B-2782-4B0D-BD86-B38B50B582B8}"/>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E095C1-903E-46EF-81A9-F7800069270E}"/>
              </a:ext>
            </a:extLst>
          </p:cNvPr>
          <p:cNvSpPr>
            <a:spLocks noGrp="1"/>
          </p:cNvSpPr>
          <p:nvPr>
            <p:ph type="sldNum" sz="quarter" idx="12"/>
          </p:nvPr>
        </p:nvSpPr>
        <p:spPr/>
        <p:txBody>
          <a:bodyPr/>
          <a:lstStyle/>
          <a:p>
            <a:fld id="{A7367B5C-FB68-4C15-9350-7D03215B673C}" type="slidenum">
              <a:rPr lang="en-GB" smtClean="0"/>
              <a:t>‹#›</a:t>
            </a:fld>
            <a:endParaRPr lang="en-GB"/>
          </a:p>
        </p:txBody>
      </p:sp>
    </p:spTree>
    <p:extLst>
      <p:ext uri="{BB962C8B-B14F-4D97-AF65-F5344CB8AC3E}">
        <p14:creationId xmlns:p14="http://schemas.microsoft.com/office/powerpoint/2010/main" val="79979843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1EE0B77A-9638-4371-BD27-A44691F2121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2687666-F412-4EBA-9585-78120AA273D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D25F3D6-C2F6-455E-BED8-EA410DBEF8C5}"/>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7417E28-7CE0-4EB5-8B00-19404E25D7B5}" type="datetimeFigureOut">
              <a:rPr lang="en-GB" smtClean="0"/>
              <a:t>04/02/2025</a:t>
            </a:fld>
            <a:endParaRPr lang="en-GB"/>
          </a:p>
        </p:txBody>
      </p:sp>
      <p:sp>
        <p:nvSpPr>
          <p:cNvPr id="5" name="Footer Placeholder 4">
            <a:extLst>
              <a:ext uri="{FF2B5EF4-FFF2-40B4-BE49-F238E27FC236}">
                <a16:creationId xmlns:a16="http://schemas.microsoft.com/office/drawing/2014/main" id="{EE6AD47C-9583-4BF9-BBE7-F4BAA4B0165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A7319EDC-19C9-4ED8-B05B-28C0141217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367B5C-FB68-4C15-9350-7D03215B673C}" type="slidenum">
              <a:rPr lang="en-GB" smtClean="0"/>
              <a:t>‹#›</a:t>
            </a:fld>
            <a:endParaRPr lang="en-GB"/>
          </a:p>
        </p:txBody>
      </p:sp>
    </p:spTree>
    <p:extLst>
      <p:ext uri="{BB962C8B-B14F-4D97-AF65-F5344CB8AC3E}">
        <p14:creationId xmlns:p14="http://schemas.microsoft.com/office/powerpoint/2010/main" val="331932078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DC74910-075B-4396-B4C8-0CE9ACAD4974}"/>
              </a:ext>
            </a:extLst>
          </p:cNvPr>
          <p:cNvPicPr>
            <a:picLocks noChangeAspect="1"/>
          </p:cNvPicPr>
          <p:nvPr/>
        </p:nvPicPr>
        <p:blipFill rotWithShape="1">
          <a:blip r:embed="rId2"/>
          <a:srcRect l="23478" t="46568" r="9130" b="17085"/>
          <a:stretch/>
        </p:blipFill>
        <p:spPr>
          <a:xfrm>
            <a:off x="708990" y="4177346"/>
            <a:ext cx="11064572" cy="2491410"/>
          </a:xfrm>
          <a:prstGeom prst="rect">
            <a:avLst/>
          </a:prstGeom>
        </p:spPr>
      </p:pic>
      <p:pic>
        <p:nvPicPr>
          <p:cNvPr id="2" name="Picture 1" descr="Hart Primary School">
            <a:extLst>
              <a:ext uri="{FF2B5EF4-FFF2-40B4-BE49-F238E27FC236}">
                <a16:creationId xmlns:a16="http://schemas.microsoft.com/office/drawing/2014/main" id="{A7B2A09C-8B31-4754-A8D0-B46C1A4281CC}"/>
              </a:ext>
            </a:extLst>
          </p:cNvPr>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03339" y="211290"/>
            <a:ext cx="361950" cy="392430"/>
          </a:xfrm>
          <a:prstGeom prst="rect">
            <a:avLst/>
          </a:prstGeom>
          <a:noFill/>
          <a:ln>
            <a:noFill/>
          </a:ln>
        </p:spPr>
      </p:pic>
      <p:pic>
        <p:nvPicPr>
          <p:cNvPr id="3" name="Picture 2" descr="St. Peter's Elwick C of E Primary School">
            <a:extLst>
              <a:ext uri="{FF2B5EF4-FFF2-40B4-BE49-F238E27FC236}">
                <a16:creationId xmlns:a16="http://schemas.microsoft.com/office/drawing/2014/main" id="{E72C373E-D3F0-42D6-94CC-B864B2D1DE08}"/>
              </a:ext>
            </a:extLst>
          </p:cNvPr>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1584967" y="200495"/>
            <a:ext cx="377190" cy="414020"/>
          </a:xfrm>
          <a:prstGeom prst="rect">
            <a:avLst/>
          </a:prstGeom>
          <a:noFill/>
          <a:ln>
            <a:noFill/>
          </a:ln>
        </p:spPr>
      </p:pic>
      <p:sp>
        <p:nvSpPr>
          <p:cNvPr id="4" name="Text Box 1">
            <a:extLst>
              <a:ext uri="{FF2B5EF4-FFF2-40B4-BE49-F238E27FC236}">
                <a16:creationId xmlns:a16="http://schemas.microsoft.com/office/drawing/2014/main" id="{1D2CA290-BCDD-45D0-B941-D164CAD81A64}"/>
              </a:ext>
            </a:extLst>
          </p:cNvPr>
          <p:cNvSpPr txBox="1"/>
          <p:nvPr/>
        </p:nvSpPr>
        <p:spPr>
          <a:xfrm>
            <a:off x="3552172" y="229062"/>
            <a:ext cx="7804252" cy="657225"/>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600" b="1" dirty="0">
                <a:effectLst/>
                <a:latin typeface="Aptos Display"/>
                <a:ea typeface="Aptos"/>
                <a:cs typeface="Apple Chancery"/>
              </a:rPr>
              <a:t>Topic: </a:t>
            </a:r>
            <a:r>
              <a:rPr lang="en-GB" sz="1200" b="1" dirty="0">
                <a:effectLst/>
                <a:latin typeface="Aptos Display"/>
                <a:ea typeface="Aptos"/>
                <a:cs typeface="Apple Chancery"/>
              </a:rPr>
              <a:t>What were the similarities and differences between religion and power between Roman and Saxon Britain?</a:t>
            </a:r>
            <a:endParaRPr lang="en-GB" sz="1200" dirty="0">
              <a:effectLst/>
              <a:latin typeface="Aptos"/>
              <a:ea typeface="Aptos"/>
              <a:cs typeface="Times New Roman" panose="02020603050405020304" pitchFamily="18" charset="0"/>
            </a:endParaRPr>
          </a:p>
          <a:p>
            <a:pPr algn="ctr">
              <a:spcAft>
                <a:spcPts val="0"/>
              </a:spcAft>
            </a:pPr>
            <a:r>
              <a:rPr lang="en-GB" sz="1600" b="1" dirty="0">
                <a:effectLst/>
                <a:latin typeface="Aptos Display"/>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1600" b="1" dirty="0">
                <a:effectLst/>
                <a:latin typeface="Aptos Display"/>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1600" dirty="0">
                <a:effectLst/>
                <a:latin typeface="Apple Chancery"/>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lgn="ctr">
              <a:spcAft>
                <a:spcPts val="0"/>
              </a:spcAft>
            </a:pPr>
            <a:r>
              <a:rPr lang="en-GB" sz="1400" dirty="0">
                <a:effectLst/>
                <a:latin typeface="Sassoon Infant"/>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lgn="ctr">
              <a:spcAft>
                <a:spcPts val="0"/>
              </a:spcAft>
            </a:pPr>
            <a:r>
              <a:rPr lang="en-GB" sz="1200" dirty="0">
                <a:effectLst/>
                <a:latin typeface="Sassoon Infant"/>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p:txBody>
      </p:sp>
      <p:sp>
        <p:nvSpPr>
          <p:cNvPr id="5" name="Text Box 10">
            <a:extLst>
              <a:ext uri="{FF2B5EF4-FFF2-40B4-BE49-F238E27FC236}">
                <a16:creationId xmlns:a16="http://schemas.microsoft.com/office/drawing/2014/main" id="{4310FB9C-04C4-4D50-BC93-166CB6C4E2BE}"/>
              </a:ext>
            </a:extLst>
          </p:cNvPr>
          <p:cNvSpPr txBox="1"/>
          <p:nvPr/>
        </p:nvSpPr>
        <p:spPr>
          <a:xfrm>
            <a:off x="615604" y="211290"/>
            <a:ext cx="3154045" cy="431800"/>
          </a:xfrm>
          <a:prstGeom prst="rect">
            <a:avLst/>
          </a:prstGeom>
          <a:solidFill>
            <a:schemeClr val="lt1"/>
          </a:solidFill>
          <a:ln w="6350">
            <a:no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400" dirty="0">
                <a:effectLst/>
                <a:latin typeface="Aptos"/>
                <a:ea typeface="Aptos"/>
                <a:cs typeface="Apple Chancery"/>
              </a:rPr>
              <a:t>History Cycle A   Spring Term 1 Y3/4</a:t>
            </a:r>
            <a:endParaRPr lang="en-GB" sz="1200" dirty="0">
              <a:effectLst/>
              <a:latin typeface="Aptos"/>
              <a:ea typeface="Aptos"/>
              <a:cs typeface="Times New Roman" panose="02020603050405020304" pitchFamily="18" charset="0"/>
            </a:endParaRPr>
          </a:p>
        </p:txBody>
      </p:sp>
      <p:sp>
        <p:nvSpPr>
          <p:cNvPr id="6" name="Text Box 3">
            <a:extLst>
              <a:ext uri="{FF2B5EF4-FFF2-40B4-BE49-F238E27FC236}">
                <a16:creationId xmlns:a16="http://schemas.microsoft.com/office/drawing/2014/main" id="{6739E4AD-EABE-4196-9D24-A9CE59A221F0}"/>
              </a:ext>
            </a:extLst>
          </p:cNvPr>
          <p:cNvSpPr txBox="1"/>
          <p:nvPr/>
        </p:nvSpPr>
        <p:spPr>
          <a:xfrm>
            <a:off x="9339973" y="689502"/>
            <a:ext cx="2645879" cy="931728"/>
          </a:xfrm>
          <a:prstGeom prst="rect">
            <a:avLst/>
          </a:prstGeom>
          <a:solidFill>
            <a:schemeClr val="lt1"/>
          </a:solidFill>
          <a:ln w="41275">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900" b="1" dirty="0">
                <a:effectLst/>
                <a:latin typeface="Aptos"/>
                <a:ea typeface="Aptos"/>
                <a:cs typeface="Apple Chancery"/>
              </a:rPr>
              <a:t>Did you know …</a:t>
            </a:r>
          </a:p>
          <a:p>
            <a:pPr algn="ctr">
              <a:spcAft>
                <a:spcPts val="0"/>
              </a:spcAft>
            </a:pPr>
            <a:r>
              <a:rPr lang="en-GB" sz="900" b="0" i="0" dirty="0">
                <a:effectLst/>
                <a:latin typeface="Google Sans"/>
              </a:rPr>
              <a:t>Archaeologists study human history by examining artefacts found at sites of historical interest. </a:t>
            </a:r>
            <a:br>
              <a:rPr lang="en-GB" sz="900" b="0" i="0" dirty="0">
                <a:effectLst/>
                <a:latin typeface="Google Sans"/>
              </a:rPr>
            </a:br>
            <a:r>
              <a:rPr lang="en-GB" sz="900" b="0" i="0" dirty="0">
                <a:effectLst/>
                <a:latin typeface="Google Sans"/>
              </a:rPr>
              <a:t>Finds can range from prehistoric tools and buildings to animal bones and tiny organisms.</a:t>
            </a:r>
            <a:r>
              <a:rPr lang="en-GB" sz="900" dirty="0">
                <a:effectLst/>
                <a:latin typeface="Aptos" panose="020B0004020202020204" pitchFamily="34" charset="0"/>
                <a:ea typeface="Aptos"/>
                <a:cs typeface="Times New Roman" panose="02020603050405020304" pitchFamily="18" charset="0"/>
              </a:rPr>
              <a:t> </a:t>
            </a:r>
          </a:p>
          <a:p>
            <a:pPr algn="ctr">
              <a:spcAft>
                <a:spcPts val="0"/>
              </a:spcAft>
            </a:pPr>
            <a:r>
              <a:rPr lang="en-GB" sz="900" dirty="0">
                <a:effectLst/>
                <a:latin typeface="Aptos" panose="020B0004020202020204" pitchFamily="34" charset="0"/>
                <a:ea typeface="Aptos"/>
                <a:cs typeface="Times New Roman" panose="02020603050405020304" pitchFamily="18" charset="0"/>
              </a:rPr>
              <a:t> </a:t>
            </a:r>
          </a:p>
          <a:p>
            <a:pPr algn="ctr">
              <a:spcAft>
                <a:spcPts val="0"/>
              </a:spcAft>
            </a:pPr>
            <a:r>
              <a:rPr lang="en-GB" sz="1200" b="1" dirty="0">
                <a:effectLst/>
                <a:latin typeface="Apple Chancery"/>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lgn="ctr">
              <a:spcAft>
                <a:spcPts val="0"/>
              </a:spcAft>
            </a:pPr>
            <a:r>
              <a:rPr lang="en-GB" sz="1200" b="1" dirty="0">
                <a:effectLst/>
                <a:latin typeface="Apple Chancery"/>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lgn="ctr">
              <a:spcAft>
                <a:spcPts val="0"/>
              </a:spcAft>
            </a:pPr>
            <a:r>
              <a:rPr lang="en-GB" sz="1200" b="1" dirty="0">
                <a:effectLst/>
                <a:latin typeface="Apple Chancery"/>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lgn="ctr">
              <a:spcAft>
                <a:spcPts val="0"/>
              </a:spcAft>
            </a:pPr>
            <a:r>
              <a:rPr lang="en-GB" sz="500" dirty="0">
                <a:effectLst/>
                <a:latin typeface="Apple Chancery"/>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spcAft>
                <a:spcPts val="0"/>
              </a:spcAft>
            </a:pPr>
            <a:r>
              <a:rPr lang="en-GB" sz="1050" dirty="0">
                <a:solidFill>
                  <a:srgbClr val="000000"/>
                </a:solidFill>
                <a:effectLst/>
                <a:latin typeface="Sassoon Infant"/>
                <a:ea typeface="Aptos"/>
                <a:cs typeface="Arial" panose="020B0604020202020204" pitchFamily="34" charset="0"/>
              </a:rPr>
              <a:t> </a:t>
            </a:r>
            <a:endParaRPr lang="en-GB" sz="1200" dirty="0">
              <a:effectLst/>
              <a:latin typeface="Aptos"/>
              <a:ea typeface="Aptos"/>
              <a:cs typeface="Times New Roman" panose="02020603050405020304" pitchFamily="18" charset="0"/>
            </a:endParaRPr>
          </a:p>
          <a:p>
            <a:pPr marR="42545" algn="l">
              <a:spcBef>
                <a:spcPts val="590"/>
              </a:spcBef>
              <a:spcAft>
                <a:spcPts val="0"/>
              </a:spcAft>
            </a:pPr>
            <a:r>
              <a:rPr lang="en-US" sz="900" dirty="0">
                <a:effectLst/>
                <a:latin typeface="Arial" panose="020B0604020202020204" pitchFamily="34" charset="0"/>
                <a:ea typeface="Calibri" panose="020F0502020204030204" pitchFamily="34" charset="0"/>
              </a:rPr>
              <a:t> </a:t>
            </a:r>
            <a:endParaRPr lang="en-GB" sz="1000" dirty="0">
              <a:effectLst/>
              <a:latin typeface="Calibri" panose="020F0502020204030204" pitchFamily="34" charset="0"/>
              <a:ea typeface="Calibri" panose="020F0502020204030204" pitchFamily="34" charset="0"/>
            </a:endParaRPr>
          </a:p>
          <a:p>
            <a:pPr>
              <a:spcAft>
                <a:spcPts val="0"/>
              </a:spcAft>
            </a:pPr>
            <a:r>
              <a:rPr lang="en-GB" sz="1200" dirty="0">
                <a:solidFill>
                  <a:srgbClr val="000000"/>
                </a:solidFill>
                <a:effectLst/>
                <a:latin typeface="Sassoon Infant"/>
                <a:ea typeface="Aptos"/>
                <a:cs typeface="Arial" panose="020B0604020202020204" pitchFamily="34" charset="0"/>
              </a:rPr>
              <a:t> </a:t>
            </a:r>
            <a:endParaRPr lang="en-GB" sz="1200" dirty="0">
              <a:effectLst/>
              <a:latin typeface="Aptos"/>
              <a:ea typeface="Aptos"/>
              <a:cs typeface="Times New Roman" panose="02020603050405020304" pitchFamily="18" charset="0"/>
            </a:endParaRPr>
          </a:p>
        </p:txBody>
      </p:sp>
      <p:sp>
        <p:nvSpPr>
          <p:cNvPr id="14" name="Text Box 3">
            <a:extLst>
              <a:ext uri="{FF2B5EF4-FFF2-40B4-BE49-F238E27FC236}">
                <a16:creationId xmlns:a16="http://schemas.microsoft.com/office/drawing/2014/main" id="{C2CD828B-0DE3-41AD-86EA-D0CCCAFC6FDB}"/>
              </a:ext>
            </a:extLst>
          </p:cNvPr>
          <p:cNvSpPr txBox="1"/>
          <p:nvPr/>
        </p:nvSpPr>
        <p:spPr>
          <a:xfrm>
            <a:off x="2091264" y="561850"/>
            <a:ext cx="7110741" cy="1181179"/>
          </a:xfrm>
          <a:prstGeom prst="rect">
            <a:avLst/>
          </a:prstGeom>
          <a:solidFill>
            <a:schemeClr val="lt1"/>
          </a:solidFill>
          <a:ln w="41275">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900" b="1" dirty="0">
                <a:effectLst/>
                <a:latin typeface="Aptos"/>
                <a:ea typeface="Aptos"/>
                <a:cs typeface="Apple Chancery"/>
              </a:rPr>
              <a:t>Prior Learning</a:t>
            </a:r>
            <a:endParaRPr lang="en-GB" sz="1200" dirty="0">
              <a:effectLst/>
              <a:latin typeface="Aptos"/>
              <a:ea typeface="Aptos"/>
              <a:cs typeface="Times New Roman" panose="02020603050405020304" pitchFamily="18" charset="0"/>
            </a:endParaRPr>
          </a:p>
          <a:p>
            <a:pPr algn="ctr">
              <a:spcBef>
                <a:spcPts val="280"/>
              </a:spcBef>
              <a:spcAft>
                <a:spcPts val="0"/>
              </a:spcAft>
            </a:pPr>
            <a:r>
              <a:rPr lang="en-GB" sz="1000" b="1" spc="-10" dirty="0">
                <a:effectLst/>
                <a:latin typeface="Aptos"/>
                <a:ea typeface="Aptos"/>
                <a:cs typeface="Arial" panose="020B0604020202020204" pitchFamily="34" charset="0"/>
              </a:rPr>
              <a:t>In Year 1/2, pupils learned:</a:t>
            </a:r>
            <a:endParaRPr lang="en-GB" sz="1200" dirty="0">
              <a:effectLst/>
              <a:latin typeface="Aptos"/>
              <a:ea typeface="Aptos"/>
              <a:cs typeface="Times New Roman" panose="02020603050405020304" pitchFamily="18" charset="0"/>
            </a:endParaRPr>
          </a:p>
          <a:p>
            <a:pPr algn="ctr">
              <a:spcAft>
                <a:spcPts val="0"/>
              </a:spcAft>
            </a:pPr>
            <a:r>
              <a:rPr lang="en-GB" sz="1000" dirty="0">
                <a:effectLst/>
                <a:latin typeface="Aptos"/>
                <a:ea typeface="Aptos"/>
                <a:cs typeface="Times New Roman" panose="02020603050405020304" pitchFamily="18" charset="0"/>
              </a:rPr>
              <a:t>That during the reign of Queen Victoria, Britain underwent  great industrial expansion. They know that the invention of the steam train allowed for trade of larger materials to happen in places further around the country.</a:t>
            </a:r>
            <a:endParaRPr lang="en-GB" sz="1200" dirty="0">
              <a:effectLst/>
              <a:latin typeface="Aptos"/>
              <a:ea typeface="Aptos"/>
              <a:cs typeface="Times New Roman" panose="02020603050405020304" pitchFamily="18" charset="0"/>
            </a:endParaRPr>
          </a:p>
          <a:p>
            <a:pPr algn="ctr">
              <a:spcAft>
                <a:spcPts val="0"/>
              </a:spcAft>
            </a:pPr>
            <a:r>
              <a:rPr lang="en-GB" sz="1000" b="1" dirty="0">
                <a:effectLst/>
                <a:latin typeface="Aptos"/>
                <a:ea typeface="Aptos"/>
                <a:cs typeface="Arial" panose="020B0604020202020204" pitchFamily="34" charset="0"/>
              </a:rPr>
              <a:t>In Year 3/4 pupils learned:</a:t>
            </a:r>
            <a:endParaRPr lang="en-GB" sz="1200" dirty="0">
              <a:effectLst/>
              <a:latin typeface="Aptos"/>
              <a:ea typeface="Aptos"/>
              <a:cs typeface="Times New Roman" panose="02020603050405020304" pitchFamily="18" charset="0"/>
            </a:endParaRPr>
          </a:p>
          <a:p>
            <a:pPr algn="ctr">
              <a:spcAft>
                <a:spcPts val="0"/>
              </a:spcAft>
            </a:pPr>
            <a:r>
              <a:rPr lang="en-GB" sz="1000" b="1" dirty="0">
                <a:effectLst/>
                <a:latin typeface="Aptos"/>
                <a:ea typeface="Aptos"/>
                <a:cs typeface="Arial" panose="020B0604020202020204" pitchFamily="34" charset="0"/>
              </a:rPr>
              <a:t> </a:t>
            </a:r>
            <a:r>
              <a:rPr lang="en-GB" sz="1000" dirty="0">
                <a:effectLst/>
                <a:latin typeface="Aptos"/>
                <a:ea typeface="Aptos"/>
                <a:cs typeface="Times New Roman" panose="02020603050405020304" pitchFamily="18" charset="0"/>
              </a:rPr>
              <a:t>That the Romans invaded Britain and the changes that happened as a result, including better roads, developed civilisations and defence against attack.</a:t>
            </a:r>
            <a:endParaRPr lang="en-GB" sz="1200" dirty="0">
              <a:effectLst/>
              <a:latin typeface="Aptos"/>
              <a:ea typeface="Aptos"/>
              <a:cs typeface="Times New Roman" panose="02020603050405020304" pitchFamily="18" charset="0"/>
            </a:endParaRPr>
          </a:p>
          <a:p>
            <a:pPr algn="ctr">
              <a:spcAft>
                <a:spcPts val="0"/>
              </a:spcAft>
            </a:pPr>
            <a:r>
              <a:rPr lang="en-GB" sz="900" b="1" dirty="0">
                <a:effectLst/>
                <a:latin typeface="Apple Chancery"/>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spcAft>
                <a:spcPts val="0"/>
              </a:spcAft>
            </a:pPr>
            <a:r>
              <a:rPr lang="en-GB" sz="1100" dirty="0">
                <a:effectLst/>
                <a:latin typeface="Calibri" panose="020F0502020204030204" pitchFamily="34" charset="0"/>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p:txBody>
      </p:sp>
      <p:sp>
        <p:nvSpPr>
          <p:cNvPr id="15" name="Text Box 3">
            <a:extLst>
              <a:ext uri="{FF2B5EF4-FFF2-40B4-BE49-F238E27FC236}">
                <a16:creationId xmlns:a16="http://schemas.microsoft.com/office/drawing/2014/main" id="{F2CFCD0A-2E6C-4339-BD77-114A18701A8F}"/>
              </a:ext>
            </a:extLst>
          </p:cNvPr>
          <p:cNvSpPr txBox="1"/>
          <p:nvPr/>
        </p:nvSpPr>
        <p:spPr>
          <a:xfrm>
            <a:off x="8277074" y="1818016"/>
            <a:ext cx="3685081" cy="2247900"/>
          </a:xfrm>
          <a:prstGeom prst="rect">
            <a:avLst/>
          </a:prstGeom>
          <a:solidFill>
            <a:schemeClr val="lt1"/>
          </a:solidFill>
          <a:ln w="41275">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algn="ctr">
              <a:spcAft>
                <a:spcPts val="0"/>
              </a:spcAft>
            </a:pPr>
            <a:r>
              <a:rPr lang="en-GB" sz="1100" b="1" u="sng" dirty="0">
                <a:latin typeface="Aptos"/>
                <a:ea typeface="Aptos"/>
                <a:cs typeface="Apple Chancery"/>
              </a:rPr>
              <a:t>New</a:t>
            </a:r>
            <a:r>
              <a:rPr lang="en-GB" sz="1100" b="1" u="sng" dirty="0">
                <a:effectLst/>
                <a:latin typeface="Aptos"/>
                <a:ea typeface="Aptos"/>
                <a:cs typeface="Apple Chancery"/>
              </a:rPr>
              <a:t> Knowledge</a:t>
            </a:r>
            <a:r>
              <a:rPr lang="en-GB" sz="1000" dirty="0">
                <a:effectLst/>
                <a:latin typeface="Aptos"/>
                <a:ea typeface="Times New Roman" panose="02020603050405020304" pitchFamily="18" charset="0"/>
                <a:cs typeface="Segoe UI" panose="020B0502040204020203" pitchFamily="34" charset="0"/>
              </a:rPr>
              <a:t> </a:t>
            </a:r>
          </a:p>
          <a:p>
            <a:pPr algn="ctr">
              <a:spcAft>
                <a:spcPts val="0"/>
              </a:spcAft>
            </a:pPr>
            <a:endParaRPr lang="en-GB" sz="1200" dirty="0">
              <a:effectLst/>
              <a:latin typeface="Aptos"/>
              <a:ea typeface="Aptos"/>
              <a:cs typeface="Times New Roman" panose="02020603050405020304" pitchFamily="18" charset="0"/>
            </a:endParaRPr>
          </a:p>
          <a:p>
            <a:pPr algn="ctr">
              <a:spcAft>
                <a:spcPts val="0"/>
              </a:spcAft>
            </a:pPr>
            <a:r>
              <a:rPr lang="en-GB" sz="1000" dirty="0">
                <a:solidFill>
                  <a:srgbClr val="000000"/>
                </a:solidFill>
                <a:effectLst/>
                <a:latin typeface="Aptos"/>
                <a:ea typeface="Aptos"/>
                <a:cs typeface="Arial" panose="020B0604020202020204" pitchFamily="34" charset="0"/>
              </a:rPr>
              <a:t>The Romans kept the Scots out of Britain. When the Romans left, the Scots invaded. </a:t>
            </a:r>
            <a:endParaRPr lang="en-GB" sz="1200" dirty="0">
              <a:effectLst/>
              <a:latin typeface="Aptos"/>
              <a:ea typeface="Aptos"/>
              <a:cs typeface="Times New Roman" panose="02020603050405020304" pitchFamily="18" charset="0"/>
            </a:endParaRPr>
          </a:p>
          <a:p>
            <a:pPr algn="ctr">
              <a:spcAft>
                <a:spcPts val="0"/>
              </a:spcAft>
            </a:pPr>
            <a:r>
              <a:rPr lang="en-GB" sz="1000" dirty="0">
                <a:solidFill>
                  <a:srgbClr val="000000"/>
                </a:solidFill>
                <a:effectLst/>
                <a:latin typeface="Aptos"/>
                <a:ea typeface="Aptos"/>
                <a:cs typeface="Arial" panose="020B0604020202020204" pitchFamily="34" charset="0"/>
              </a:rPr>
              <a:t>Anglo-Saxons invaded Britain from Germany and Denmark</a:t>
            </a:r>
            <a:endParaRPr lang="en-GB" sz="1200" dirty="0">
              <a:effectLst/>
              <a:latin typeface="Aptos"/>
              <a:ea typeface="Aptos"/>
              <a:cs typeface="Times New Roman" panose="02020603050405020304" pitchFamily="18" charset="0"/>
            </a:endParaRPr>
          </a:p>
          <a:p>
            <a:pPr algn="ctr">
              <a:spcAft>
                <a:spcPts val="0"/>
              </a:spcAft>
            </a:pPr>
            <a:r>
              <a:rPr lang="en-GB" sz="1000" dirty="0">
                <a:solidFill>
                  <a:srgbClr val="000000"/>
                </a:solidFill>
                <a:effectLst/>
                <a:latin typeface="Aptos"/>
                <a:ea typeface="Aptos"/>
                <a:cs typeface="Arial" panose="020B0604020202020204" pitchFamily="34" charset="0"/>
              </a:rPr>
              <a:t>Britain was divided into seven kingdoms.</a:t>
            </a:r>
            <a:endParaRPr lang="en-GB" sz="1200" dirty="0">
              <a:effectLst/>
              <a:latin typeface="Aptos"/>
              <a:ea typeface="Aptos"/>
              <a:cs typeface="Times New Roman" panose="02020603050405020304" pitchFamily="18" charset="0"/>
            </a:endParaRPr>
          </a:p>
          <a:p>
            <a:pPr algn="ctr">
              <a:spcAft>
                <a:spcPts val="0"/>
              </a:spcAft>
            </a:pPr>
            <a:r>
              <a:rPr lang="en-GB" sz="1000" dirty="0">
                <a:solidFill>
                  <a:srgbClr val="000000"/>
                </a:solidFill>
                <a:effectLst/>
                <a:latin typeface="Aptos"/>
                <a:ea typeface="Aptos"/>
                <a:cs typeface="Arial" panose="020B0604020202020204" pitchFamily="34" charset="0"/>
              </a:rPr>
              <a:t>The seven kingdoms regularly fought for power over all of Britain.</a:t>
            </a:r>
            <a:endParaRPr lang="en-GB" sz="1200" dirty="0">
              <a:effectLst/>
              <a:latin typeface="Aptos"/>
              <a:ea typeface="Aptos"/>
              <a:cs typeface="Times New Roman" panose="02020603050405020304" pitchFamily="18" charset="0"/>
            </a:endParaRPr>
          </a:p>
          <a:p>
            <a:pPr algn="ctr">
              <a:spcAft>
                <a:spcPts val="0"/>
              </a:spcAft>
            </a:pPr>
            <a:r>
              <a:rPr lang="en-GB" sz="1000" dirty="0">
                <a:solidFill>
                  <a:srgbClr val="000000"/>
                </a:solidFill>
                <a:effectLst/>
                <a:latin typeface="Aptos"/>
                <a:ea typeface="Aptos"/>
                <a:cs typeface="Arial" panose="020B0604020202020204" pitchFamily="34" charset="0"/>
              </a:rPr>
              <a:t>Coins were used by both Romans and Anglo-Saxons, but the Anglo Saxons also continued to trade their belongings.</a:t>
            </a:r>
            <a:endParaRPr lang="en-GB" sz="1200" dirty="0">
              <a:effectLst/>
              <a:latin typeface="Aptos"/>
              <a:ea typeface="Aptos"/>
              <a:cs typeface="Times New Roman" panose="02020603050405020304" pitchFamily="18" charset="0"/>
            </a:endParaRPr>
          </a:p>
          <a:p>
            <a:pPr algn="ctr">
              <a:spcAft>
                <a:spcPts val="0"/>
              </a:spcAft>
            </a:pPr>
            <a:r>
              <a:rPr lang="en-GB" sz="1000" dirty="0">
                <a:solidFill>
                  <a:srgbClr val="000000"/>
                </a:solidFill>
                <a:effectLst/>
                <a:latin typeface="Aptos"/>
                <a:ea typeface="Aptos"/>
                <a:cs typeface="Arial" panose="020B0604020202020204" pitchFamily="34" charset="0"/>
              </a:rPr>
              <a:t>Sutton Hoo is an Anglo-Saxon burial ground which gave archaeologists lots of information about the Anglo-Saxon people. </a:t>
            </a:r>
            <a:endParaRPr lang="en-GB" sz="1200" dirty="0">
              <a:effectLst/>
              <a:latin typeface="Aptos"/>
              <a:ea typeface="Aptos"/>
              <a:cs typeface="Times New Roman" panose="02020603050405020304" pitchFamily="18" charset="0"/>
            </a:endParaRPr>
          </a:p>
        </p:txBody>
      </p:sp>
      <p:sp>
        <p:nvSpPr>
          <p:cNvPr id="16" name="Text Box 3">
            <a:extLst>
              <a:ext uri="{FF2B5EF4-FFF2-40B4-BE49-F238E27FC236}">
                <a16:creationId xmlns:a16="http://schemas.microsoft.com/office/drawing/2014/main" id="{7CC483EB-A9E0-4C1D-A0C0-BC86376964E1}"/>
              </a:ext>
            </a:extLst>
          </p:cNvPr>
          <p:cNvSpPr txBox="1"/>
          <p:nvPr/>
        </p:nvSpPr>
        <p:spPr>
          <a:xfrm>
            <a:off x="516708" y="740155"/>
            <a:ext cx="1509346" cy="692406"/>
          </a:xfrm>
          <a:prstGeom prst="rect">
            <a:avLst/>
          </a:prstGeom>
          <a:solidFill>
            <a:schemeClr val="lt1"/>
          </a:solidFill>
          <a:ln w="41275">
            <a:solidFill>
              <a:srgbClr val="002060"/>
            </a:solidFill>
          </a:ln>
        </p:spPr>
        <p:txBody>
          <a:bodyPr rot="0" spcFirstLastPara="0" vert="horz" wrap="square" lIns="91440" tIns="45720" rIns="91440" bIns="45720" numCol="1" spcCol="0" rtlCol="0" fromWordArt="0" anchor="t" anchorCtr="0" forceAA="0" compatLnSpc="1">
            <a:prstTxWarp prst="textNoShape">
              <a:avLst/>
            </a:prstTxWarp>
            <a:noAutofit/>
          </a:bodyPr>
          <a:lstStyle/>
          <a:p>
            <a:pPr marL="41910" marR="42545" algn="ctr">
              <a:spcBef>
                <a:spcPts val="280"/>
              </a:spcBef>
              <a:spcAft>
                <a:spcPts val="0"/>
              </a:spcAft>
            </a:pPr>
            <a:r>
              <a:rPr lang="en-GB" sz="1000" b="1" dirty="0">
                <a:effectLst/>
                <a:latin typeface="Aptos"/>
                <a:ea typeface="Aptos"/>
                <a:cs typeface="Apple Chancery"/>
              </a:rPr>
              <a:t>Career links</a:t>
            </a:r>
            <a:endParaRPr lang="en-GB" sz="1200" dirty="0">
              <a:effectLst/>
              <a:latin typeface="Aptos"/>
              <a:ea typeface="Aptos"/>
              <a:cs typeface="Times New Roman" panose="02020603050405020304" pitchFamily="18" charset="0"/>
            </a:endParaRPr>
          </a:p>
          <a:p>
            <a:pPr marL="41910" marR="42545" algn="ctr">
              <a:spcBef>
                <a:spcPts val="280"/>
              </a:spcBef>
              <a:spcAft>
                <a:spcPts val="0"/>
              </a:spcAft>
            </a:pPr>
            <a:r>
              <a:rPr lang="en-GB" sz="1000" spc="-10" dirty="0">
                <a:effectLst/>
                <a:latin typeface="Aptos"/>
                <a:ea typeface="Aptos"/>
                <a:cs typeface="Apple Chancery"/>
              </a:rPr>
              <a:t>Archaeologist  </a:t>
            </a:r>
            <a:endParaRPr lang="en-GB" sz="1200" dirty="0">
              <a:effectLst/>
              <a:latin typeface="Aptos"/>
              <a:ea typeface="Aptos"/>
              <a:cs typeface="Times New Roman" panose="02020603050405020304" pitchFamily="18" charset="0"/>
            </a:endParaRPr>
          </a:p>
          <a:p>
            <a:pPr algn="ctr">
              <a:spcAft>
                <a:spcPts val="0"/>
              </a:spcAft>
            </a:pPr>
            <a:r>
              <a:rPr lang="en-GB" sz="1000" b="1" dirty="0">
                <a:effectLst/>
                <a:latin typeface="Aptos"/>
                <a:ea typeface="Aptos"/>
                <a:cs typeface="Arial" panose="020B0604020202020204" pitchFamily="34" charset="0"/>
              </a:rPr>
              <a:t> </a:t>
            </a:r>
            <a:endParaRPr lang="en-GB" sz="1200" dirty="0">
              <a:effectLst/>
              <a:latin typeface="Aptos"/>
              <a:ea typeface="Aptos"/>
              <a:cs typeface="Times New Roman" panose="02020603050405020304" pitchFamily="18" charset="0"/>
            </a:endParaRPr>
          </a:p>
          <a:p>
            <a:pPr algn="ctr">
              <a:spcAft>
                <a:spcPts val="0"/>
              </a:spcAft>
            </a:pPr>
            <a:r>
              <a:rPr lang="en-GB" sz="1400" b="1" dirty="0">
                <a:effectLst/>
                <a:latin typeface="Aptos"/>
                <a:ea typeface="Aptos"/>
                <a:cs typeface="Times New Roman" panose="02020603050405020304" pitchFamily="18" charset="0"/>
              </a:rPr>
              <a:t> </a:t>
            </a:r>
            <a:endParaRPr lang="en-GB" sz="1200" dirty="0">
              <a:effectLst/>
              <a:latin typeface="Aptos"/>
              <a:ea typeface="Aptos"/>
              <a:cs typeface="Times New Roman" panose="02020603050405020304" pitchFamily="18" charset="0"/>
            </a:endParaRPr>
          </a:p>
          <a:p>
            <a:pPr algn="ctr">
              <a:spcAft>
                <a:spcPts val="0"/>
              </a:spcAft>
            </a:pPr>
            <a:r>
              <a:rPr lang="en-GB" sz="1400" b="1" dirty="0">
                <a:effectLst/>
                <a:latin typeface="Aptos"/>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1400" b="1" dirty="0">
                <a:effectLst/>
                <a:latin typeface="Aptos"/>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1400" b="1" dirty="0">
                <a:effectLst/>
                <a:latin typeface="Aptos"/>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600" dirty="0">
                <a:effectLst/>
                <a:latin typeface="Aptos"/>
                <a:ea typeface="Aptos"/>
                <a:cs typeface="Apple Chancery"/>
              </a:rPr>
              <a:t> </a:t>
            </a:r>
            <a:endParaRPr lang="en-GB" sz="1200" dirty="0">
              <a:effectLst/>
              <a:latin typeface="Aptos"/>
              <a:ea typeface="Aptos"/>
              <a:cs typeface="Times New Roman" panose="02020603050405020304" pitchFamily="18" charset="0"/>
            </a:endParaRPr>
          </a:p>
          <a:p>
            <a:pPr algn="ctr">
              <a:spcAft>
                <a:spcPts val="0"/>
              </a:spcAft>
            </a:pPr>
            <a:r>
              <a:rPr lang="en-GB" sz="1100" dirty="0">
                <a:solidFill>
                  <a:srgbClr val="000000"/>
                </a:solidFill>
                <a:effectLst/>
                <a:latin typeface="Aptos"/>
                <a:ea typeface="Aptos"/>
                <a:cs typeface="Arial" panose="020B0604020202020204" pitchFamily="34" charset="0"/>
              </a:rPr>
              <a:t> </a:t>
            </a:r>
            <a:endParaRPr lang="en-GB" sz="1200" dirty="0">
              <a:effectLst/>
              <a:latin typeface="Aptos"/>
              <a:ea typeface="Aptos"/>
              <a:cs typeface="Times New Roman" panose="02020603050405020304" pitchFamily="18" charset="0"/>
            </a:endParaRPr>
          </a:p>
          <a:p>
            <a:pPr marR="42545" algn="ctr">
              <a:spcBef>
                <a:spcPts val="590"/>
              </a:spcBef>
              <a:spcAft>
                <a:spcPts val="0"/>
              </a:spcAft>
            </a:pPr>
            <a:r>
              <a:rPr lang="en-US" sz="1000" dirty="0">
                <a:effectLst/>
                <a:latin typeface="Aptos"/>
                <a:ea typeface="Calibri" panose="020F0502020204030204" pitchFamily="34" charset="0"/>
                <a:cs typeface="Arial" panose="020B0604020202020204" pitchFamily="34" charset="0"/>
              </a:rPr>
              <a:t> </a:t>
            </a:r>
            <a:endParaRPr lang="en-GB" sz="1000" dirty="0">
              <a:effectLst/>
              <a:latin typeface="Calibri" panose="020F0502020204030204" pitchFamily="34" charset="0"/>
              <a:ea typeface="Calibri" panose="020F0502020204030204" pitchFamily="34" charset="0"/>
            </a:endParaRPr>
          </a:p>
          <a:p>
            <a:pPr algn="ctr">
              <a:spcAft>
                <a:spcPts val="0"/>
              </a:spcAft>
            </a:pPr>
            <a:r>
              <a:rPr lang="en-GB" sz="1400" dirty="0">
                <a:solidFill>
                  <a:srgbClr val="000000"/>
                </a:solidFill>
                <a:effectLst/>
                <a:latin typeface="Aptos"/>
                <a:ea typeface="Aptos"/>
                <a:cs typeface="Arial" panose="020B0604020202020204" pitchFamily="34" charset="0"/>
              </a:rPr>
              <a:t> </a:t>
            </a:r>
            <a:endParaRPr lang="en-GB" sz="1200" dirty="0">
              <a:effectLst/>
              <a:latin typeface="Aptos"/>
              <a:ea typeface="Aptos"/>
              <a:cs typeface="Times New Roman" panose="02020603050405020304" pitchFamily="18" charset="0"/>
            </a:endParaRPr>
          </a:p>
        </p:txBody>
      </p:sp>
      <p:pic>
        <p:nvPicPr>
          <p:cNvPr id="9" name="Picture 8">
            <a:extLst>
              <a:ext uri="{FF2B5EF4-FFF2-40B4-BE49-F238E27FC236}">
                <a16:creationId xmlns:a16="http://schemas.microsoft.com/office/drawing/2014/main" id="{728D1B51-968C-4753-9036-AEC82DB06B67}"/>
              </a:ext>
            </a:extLst>
          </p:cNvPr>
          <p:cNvPicPr>
            <a:picLocks noChangeAspect="1"/>
          </p:cNvPicPr>
          <p:nvPr/>
        </p:nvPicPr>
        <p:blipFill rotWithShape="1">
          <a:blip r:embed="rId5"/>
          <a:srcRect l="26956" t="34467" r="23587" b="17859"/>
          <a:stretch/>
        </p:blipFill>
        <p:spPr>
          <a:xfrm>
            <a:off x="3993326" y="2389686"/>
            <a:ext cx="4065188" cy="2203174"/>
          </a:xfrm>
          <a:prstGeom prst="rect">
            <a:avLst/>
          </a:prstGeom>
        </p:spPr>
      </p:pic>
      <p:pic>
        <p:nvPicPr>
          <p:cNvPr id="17" name="Picture 16">
            <a:extLst>
              <a:ext uri="{FF2B5EF4-FFF2-40B4-BE49-F238E27FC236}">
                <a16:creationId xmlns:a16="http://schemas.microsoft.com/office/drawing/2014/main" id="{253EA108-964D-4741-AA2D-775B6D73B520}"/>
              </a:ext>
            </a:extLst>
          </p:cNvPr>
          <p:cNvPicPr>
            <a:picLocks noChangeAspect="1"/>
          </p:cNvPicPr>
          <p:nvPr/>
        </p:nvPicPr>
        <p:blipFill rotWithShape="1">
          <a:blip r:embed="rId6"/>
          <a:srcRect l="10978" t="73054" r="72065" b="21146"/>
          <a:stretch/>
        </p:blipFill>
        <p:spPr>
          <a:xfrm>
            <a:off x="5062330" y="1867575"/>
            <a:ext cx="2067339" cy="397566"/>
          </a:xfrm>
          <a:prstGeom prst="rect">
            <a:avLst/>
          </a:prstGeom>
        </p:spPr>
      </p:pic>
      <p:grpSp>
        <p:nvGrpSpPr>
          <p:cNvPr id="12" name="Group 11">
            <a:extLst>
              <a:ext uri="{FF2B5EF4-FFF2-40B4-BE49-F238E27FC236}">
                <a16:creationId xmlns:a16="http://schemas.microsoft.com/office/drawing/2014/main" id="{00C41099-04A4-4961-888B-55BB26628F24}"/>
              </a:ext>
            </a:extLst>
          </p:cNvPr>
          <p:cNvGrpSpPr/>
          <p:nvPr/>
        </p:nvGrpSpPr>
        <p:grpSpPr>
          <a:xfrm>
            <a:off x="470326" y="1803254"/>
            <a:ext cx="3444598" cy="2979882"/>
            <a:chOff x="470326" y="1803254"/>
            <a:chExt cx="3444598" cy="2979882"/>
          </a:xfrm>
        </p:grpSpPr>
        <p:pic>
          <p:nvPicPr>
            <p:cNvPr id="10" name="Picture 9">
              <a:extLst>
                <a:ext uri="{FF2B5EF4-FFF2-40B4-BE49-F238E27FC236}">
                  <a16:creationId xmlns:a16="http://schemas.microsoft.com/office/drawing/2014/main" id="{C3A481F1-ABE5-4F77-9461-3F35405EA63D}"/>
                </a:ext>
              </a:extLst>
            </p:cNvPr>
            <p:cNvPicPr>
              <a:picLocks noChangeAspect="1"/>
            </p:cNvPicPr>
            <p:nvPr/>
          </p:nvPicPr>
          <p:blipFill rotWithShape="1">
            <a:blip r:embed="rId7"/>
            <a:srcRect l="11522" t="30091" r="58369" b="24238"/>
            <a:stretch/>
          </p:blipFill>
          <p:spPr>
            <a:xfrm>
              <a:off x="470327" y="1845489"/>
              <a:ext cx="3444597" cy="2937647"/>
            </a:xfrm>
            <a:prstGeom prst="rect">
              <a:avLst/>
            </a:prstGeom>
          </p:spPr>
        </p:pic>
        <p:pic>
          <p:nvPicPr>
            <p:cNvPr id="19" name="Picture 18">
              <a:extLst>
                <a:ext uri="{FF2B5EF4-FFF2-40B4-BE49-F238E27FC236}">
                  <a16:creationId xmlns:a16="http://schemas.microsoft.com/office/drawing/2014/main" id="{26925A27-AA39-4664-BE4F-6E419BE391E2}"/>
                </a:ext>
              </a:extLst>
            </p:cNvPr>
            <p:cNvPicPr>
              <a:picLocks noChangeAspect="1"/>
            </p:cNvPicPr>
            <p:nvPr/>
          </p:nvPicPr>
          <p:blipFill rotWithShape="1">
            <a:blip r:embed="rId8"/>
            <a:srcRect l="11630" t="45408" r="57500" b="48599"/>
            <a:stretch/>
          </p:blipFill>
          <p:spPr>
            <a:xfrm>
              <a:off x="470326" y="1803254"/>
              <a:ext cx="3444598" cy="379968"/>
            </a:xfrm>
            <a:prstGeom prst="rect">
              <a:avLst/>
            </a:prstGeom>
          </p:spPr>
        </p:pic>
      </p:grpSp>
    </p:spTree>
    <p:extLst>
      <p:ext uri="{BB962C8B-B14F-4D97-AF65-F5344CB8AC3E}">
        <p14:creationId xmlns:p14="http://schemas.microsoft.com/office/powerpoint/2010/main" val="9263390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 name="Straight Connector 3">
            <a:extLst>
              <a:ext uri="{FF2B5EF4-FFF2-40B4-BE49-F238E27FC236}">
                <a16:creationId xmlns:a16="http://schemas.microsoft.com/office/drawing/2014/main" id="{AE9E3667-0AF1-4D8F-A83D-1FC45372CC66}"/>
              </a:ext>
            </a:extLst>
          </p:cNvPr>
          <p:cNvCxnSpPr>
            <a:cxnSpLocks/>
          </p:cNvCxnSpPr>
          <p:nvPr/>
        </p:nvCxnSpPr>
        <p:spPr>
          <a:xfrm>
            <a:off x="251791" y="4518991"/>
            <a:ext cx="11940209"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5975AF21-0973-4430-879A-2F816C490D56}"/>
              </a:ext>
            </a:extLst>
          </p:cNvPr>
          <p:cNvSpPr txBox="1"/>
          <p:nvPr/>
        </p:nvSpPr>
        <p:spPr>
          <a:xfrm>
            <a:off x="10417866" y="2663816"/>
            <a:ext cx="1828800" cy="369332"/>
          </a:xfrm>
          <a:prstGeom prst="rect">
            <a:avLst/>
          </a:prstGeom>
          <a:noFill/>
        </p:spPr>
        <p:txBody>
          <a:bodyPr wrap="square" rtlCol="0">
            <a:spAutoFit/>
          </a:bodyPr>
          <a:lstStyle/>
          <a:p>
            <a:r>
              <a:rPr lang="en-GB" dirty="0"/>
              <a:t>Present Day 2025</a:t>
            </a:r>
          </a:p>
        </p:txBody>
      </p:sp>
      <p:sp>
        <p:nvSpPr>
          <p:cNvPr id="14" name="TextBox 13">
            <a:extLst>
              <a:ext uri="{FF2B5EF4-FFF2-40B4-BE49-F238E27FC236}">
                <a16:creationId xmlns:a16="http://schemas.microsoft.com/office/drawing/2014/main" id="{878F787F-9617-4430-AA8B-9E6BDE2578B4}"/>
              </a:ext>
            </a:extLst>
          </p:cNvPr>
          <p:cNvSpPr txBox="1"/>
          <p:nvPr/>
        </p:nvSpPr>
        <p:spPr>
          <a:xfrm>
            <a:off x="0" y="4622031"/>
            <a:ext cx="1437860" cy="553998"/>
          </a:xfrm>
          <a:prstGeom prst="rect">
            <a:avLst/>
          </a:prstGeom>
          <a:noFill/>
        </p:spPr>
        <p:txBody>
          <a:bodyPr wrap="square" rtlCol="0">
            <a:spAutoFit/>
          </a:bodyPr>
          <a:lstStyle/>
          <a:p>
            <a:r>
              <a:rPr lang="en-GB" sz="1000" dirty="0"/>
              <a:t>54 and 55BCE</a:t>
            </a:r>
          </a:p>
          <a:p>
            <a:r>
              <a:rPr lang="en-GB" sz="1000" dirty="0"/>
              <a:t>Julius Caesar attempts to invade Britain</a:t>
            </a:r>
          </a:p>
        </p:txBody>
      </p:sp>
      <p:sp>
        <p:nvSpPr>
          <p:cNvPr id="15" name="TextBox 14">
            <a:extLst>
              <a:ext uri="{FF2B5EF4-FFF2-40B4-BE49-F238E27FC236}">
                <a16:creationId xmlns:a16="http://schemas.microsoft.com/office/drawing/2014/main" id="{DE74BF5A-2E61-4274-BE46-E0755DC37701}"/>
              </a:ext>
            </a:extLst>
          </p:cNvPr>
          <p:cNvSpPr txBox="1"/>
          <p:nvPr/>
        </p:nvSpPr>
        <p:spPr>
          <a:xfrm>
            <a:off x="796788" y="4023744"/>
            <a:ext cx="1437860" cy="400110"/>
          </a:xfrm>
          <a:prstGeom prst="rect">
            <a:avLst/>
          </a:prstGeom>
          <a:noFill/>
        </p:spPr>
        <p:txBody>
          <a:bodyPr wrap="square" rtlCol="0">
            <a:spAutoFit/>
          </a:bodyPr>
          <a:lstStyle/>
          <a:p>
            <a:r>
              <a:rPr lang="en-GB" sz="1000" dirty="0"/>
              <a:t>43CE Emperor Claudius Invades Britain</a:t>
            </a:r>
          </a:p>
        </p:txBody>
      </p:sp>
      <p:sp>
        <p:nvSpPr>
          <p:cNvPr id="16" name="TextBox 15">
            <a:extLst>
              <a:ext uri="{FF2B5EF4-FFF2-40B4-BE49-F238E27FC236}">
                <a16:creationId xmlns:a16="http://schemas.microsoft.com/office/drawing/2014/main" id="{E7379B33-546F-45C9-8438-84DDA4527FE2}"/>
              </a:ext>
            </a:extLst>
          </p:cNvPr>
          <p:cNvSpPr txBox="1"/>
          <p:nvPr/>
        </p:nvSpPr>
        <p:spPr>
          <a:xfrm>
            <a:off x="576470" y="4244538"/>
            <a:ext cx="1437860" cy="246221"/>
          </a:xfrm>
          <a:prstGeom prst="rect">
            <a:avLst/>
          </a:prstGeom>
          <a:noFill/>
        </p:spPr>
        <p:txBody>
          <a:bodyPr wrap="square" rtlCol="0">
            <a:spAutoFit/>
          </a:bodyPr>
          <a:lstStyle/>
          <a:p>
            <a:r>
              <a:rPr lang="en-GB" sz="1000" dirty="0"/>
              <a:t>0</a:t>
            </a:r>
          </a:p>
        </p:txBody>
      </p:sp>
      <p:sp>
        <p:nvSpPr>
          <p:cNvPr id="17" name="TextBox 16">
            <a:extLst>
              <a:ext uri="{FF2B5EF4-FFF2-40B4-BE49-F238E27FC236}">
                <a16:creationId xmlns:a16="http://schemas.microsoft.com/office/drawing/2014/main" id="{8E6CCBC5-4540-4782-B23D-3D7BD1C4F41B}"/>
              </a:ext>
            </a:extLst>
          </p:cNvPr>
          <p:cNvSpPr txBox="1"/>
          <p:nvPr/>
        </p:nvSpPr>
        <p:spPr>
          <a:xfrm>
            <a:off x="1515718" y="4586899"/>
            <a:ext cx="1437860" cy="400110"/>
          </a:xfrm>
          <a:prstGeom prst="rect">
            <a:avLst/>
          </a:prstGeom>
          <a:noFill/>
        </p:spPr>
        <p:txBody>
          <a:bodyPr wrap="square" rtlCol="0">
            <a:spAutoFit/>
          </a:bodyPr>
          <a:lstStyle/>
          <a:p>
            <a:r>
              <a:rPr lang="en-GB" sz="1000" dirty="0"/>
              <a:t>122CE Hadrian’s Wall was begin</a:t>
            </a:r>
          </a:p>
        </p:txBody>
      </p:sp>
      <p:sp>
        <p:nvSpPr>
          <p:cNvPr id="18" name="TextBox 17">
            <a:extLst>
              <a:ext uri="{FF2B5EF4-FFF2-40B4-BE49-F238E27FC236}">
                <a16:creationId xmlns:a16="http://schemas.microsoft.com/office/drawing/2014/main" id="{593BBCDF-D9BA-4857-8CE2-877E711C5280}"/>
              </a:ext>
            </a:extLst>
          </p:cNvPr>
          <p:cNvSpPr txBox="1"/>
          <p:nvPr/>
        </p:nvSpPr>
        <p:spPr>
          <a:xfrm>
            <a:off x="10373140" y="4017746"/>
            <a:ext cx="1437860" cy="400110"/>
          </a:xfrm>
          <a:prstGeom prst="rect">
            <a:avLst/>
          </a:prstGeom>
          <a:noFill/>
        </p:spPr>
        <p:txBody>
          <a:bodyPr wrap="square" rtlCol="0">
            <a:spAutoFit/>
          </a:bodyPr>
          <a:lstStyle/>
          <a:p>
            <a:r>
              <a:rPr lang="en-GB" sz="1000" dirty="0">
                <a:solidFill>
                  <a:schemeClr val="accent1"/>
                </a:solidFill>
              </a:rPr>
              <a:t>1819 CE Queen Victoria was born</a:t>
            </a:r>
          </a:p>
        </p:txBody>
      </p:sp>
      <p:sp>
        <p:nvSpPr>
          <p:cNvPr id="19" name="TextBox 18">
            <a:extLst>
              <a:ext uri="{FF2B5EF4-FFF2-40B4-BE49-F238E27FC236}">
                <a16:creationId xmlns:a16="http://schemas.microsoft.com/office/drawing/2014/main" id="{299067B7-55DE-4484-A59D-4C5A1A4E3308}"/>
              </a:ext>
            </a:extLst>
          </p:cNvPr>
          <p:cNvSpPr txBox="1"/>
          <p:nvPr/>
        </p:nvSpPr>
        <p:spPr>
          <a:xfrm>
            <a:off x="2862470" y="3887861"/>
            <a:ext cx="1437860" cy="553998"/>
          </a:xfrm>
          <a:prstGeom prst="rect">
            <a:avLst/>
          </a:prstGeom>
          <a:noFill/>
        </p:spPr>
        <p:txBody>
          <a:bodyPr wrap="square" rtlCol="0">
            <a:spAutoFit/>
          </a:bodyPr>
          <a:lstStyle/>
          <a:p>
            <a:r>
              <a:rPr lang="en-GB" sz="1000" dirty="0"/>
              <a:t>Early 400’s CE Anglo Saxons help Britons fight off the Picts</a:t>
            </a:r>
          </a:p>
        </p:txBody>
      </p:sp>
      <p:sp>
        <p:nvSpPr>
          <p:cNvPr id="20" name="TextBox 19">
            <a:extLst>
              <a:ext uri="{FF2B5EF4-FFF2-40B4-BE49-F238E27FC236}">
                <a16:creationId xmlns:a16="http://schemas.microsoft.com/office/drawing/2014/main" id="{4F3E3491-305F-4448-8B62-C88D372349E6}"/>
              </a:ext>
            </a:extLst>
          </p:cNvPr>
          <p:cNvSpPr txBox="1"/>
          <p:nvPr/>
        </p:nvSpPr>
        <p:spPr>
          <a:xfrm>
            <a:off x="2981739" y="4536996"/>
            <a:ext cx="1437860" cy="553998"/>
          </a:xfrm>
          <a:prstGeom prst="rect">
            <a:avLst/>
          </a:prstGeom>
          <a:noFill/>
        </p:spPr>
        <p:txBody>
          <a:bodyPr wrap="square" rtlCol="0">
            <a:spAutoFit/>
          </a:bodyPr>
          <a:lstStyle/>
          <a:p>
            <a:r>
              <a:rPr lang="en-GB" sz="1000" dirty="0"/>
              <a:t>410 CE Emperor Honorius takes Romans from Britain</a:t>
            </a:r>
          </a:p>
        </p:txBody>
      </p:sp>
      <p:sp>
        <p:nvSpPr>
          <p:cNvPr id="21" name="TextBox 20">
            <a:extLst>
              <a:ext uri="{FF2B5EF4-FFF2-40B4-BE49-F238E27FC236}">
                <a16:creationId xmlns:a16="http://schemas.microsoft.com/office/drawing/2014/main" id="{D56B2261-7A47-4966-BAEB-901743957646}"/>
              </a:ext>
            </a:extLst>
          </p:cNvPr>
          <p:cNvSpPr txBox="1"/>
          <p:nvPr/>
        </p:nvSpPr>
        <p:spPr>
          <a:xfrm>
            <a:off x="8338932" y="3897086"/>
            <a:ext cx="1437860" cy="553998"/>
          </a:xfrm>
          <a:prstGeom prst="rect">
            <a:avLst/>
          </a:prstGeom>
          <a:noFill/>
        </p:spPr>
        <p:txBody>
          <a:bodyPr wrap="square" rtlCol="0">
            <a:spAutoFit/>
          </a:bodyPr>
          <a:lstStyle/>
          <a:p>
            <a:r>
              <a:rPr lang="en-GB" sz="1000" dirty="0">
                <a:solidFill>
                  <a:schemeClr val="accent1"/>
                </a:solidFill>
              </a:rPr>
              <a:t>1533 CE</a:t>
            </a:r>
          </a:p>
          <a:p>
            <a:r>
              <a:rPr lang="en-GB" sz="1000" dirty="0">
                <a:solidFill>
                  <a:schemeClr val="accent1"/>
                </a:solidFill>
              </a:rPr>
              <a:t>Queen Elizabeth 1st was born</a:t>
            </a:r>
          </a:p>
        </p:txBody>
      </p:sp>
      <p:sp>
        <p:nvSpPr>
          <p:cNvPr id="22" name="TextBox 21">
            <a:extLst>
              <a:ext uri="{FF2B5EF4-FFF2-40B4-BE49-F238E27FC236}">
                <a16:creationId xmlns:a16="http://schemas.microsoft.com/office/drawing/2014/main" id="{0B471913-FCA4-4CF5-A93D-8800B2E9C606}"/>
              </a:ext>
            </a:extLst>
          </p:cNvPr>
          <p:cNvSpPr txBox="1"/>
          <p:nvPr/>
        </p:nvSpPr>
        <p:spPr>
          <a:xfrm>
            <a:off x="10876721" y="5455978"/>
            <a:ext cx="945874" cy="707886"/>
          </a:xfrm>
          <a:prstGeom prst="rect">
            <a:avLst/>
          </a:prstGeom>
          <a:noFill/>
        </p:spPr>
        <p:txBody>
          <a:bodyPr wrap="square" rtlCol="0">
            <a:spAutoFit/>
          </a:bodyPr>
          <a:lstStyle/>
          <a:p>
            <a:r>
              <a:rPr lang="en-GB" sz="1000" dirty="0">
                <a:solidFill>
                  <a:schemeClr val="accent1"/>
                </a:solidFill>
              </a:rPr>
              <a:t>1825 CE</a:t>
            </a:r>
          </a:p>
          <a:p>
            <a:r>
              <a:rPr lang="en-GB" sz="1000" dirty="0">
                <a:solidFill>
                  <a:schemeClr val="accent1"/>
                </a:solidFill>
              </a:rPr>
              <a:t>Steam Train introduced to Britain</a:t>
            </a:r>
          </a:p>
        </p:txBody>
      </p:sp>
      <p:sp>
        <p:nvSpPr>
          <p:cNvPr id="23" name="TextBox 22">
            <a:extLst>
              <a:ext uri="{FF2B5EF4-FFF2-40B4-BE49-F238E27FC236}">
                <a16:creationId xmlns:a16="http://schemas.microsoft.com/office/drawing/2014/main" id="{7D339FC8-B655-45DC-988F-411287D61E79}"/>
              </a:ext>
            </a:extLst>
          </p:cNvPr>
          <p:cNvSpPr txBox="1"/>
          <p:nvPr/>
        </p:nvSpPr>
        <p:spPr>
          <a:xfrm>
            <a:off x="10050118" y="4584519"/>
            <a:ext cx="1437860" cy="553998"/>
          </a:xfrm>
          <a:prstGeom prst="rect">
            <a:avLst/>
          </a:prstGeom>
          <a:noFill/>
        </p:spPr>
        <p:txBody>
          <a:bodyPr wrap="square" rtlCol="0">
            <a:spAutoFit/>
          </a:bodyPr>
          <a:lstStyle/>
          <a:p>
            <a:r>
              <a:rPr lang="en-GB" sz="1000" dirty="0">
                <a:solidFill>
                  <a:schemeClr val="accent1"/>
                </a:solidFill>
              </a:rPr>
              <a:t>1806 CE</a:t>
            </a:r>
          </a:p>
          <a:p>
            <a:r>
              <a:rPr lang="en-GB" sz="1000" dirty="0">
                <a:solidFill>
                  <a:schemeClr val="accent1"/>
                </a:solidFill>
              </a:rPr>
              <a:t>Ralph Ward Jackson was born</a:t>
            </a:r>
          </a:p>
        </p:txBody>
      </p:sp>
      <p:sp>
        <p:nvSpPr>
          <p:cNvPr id="25" name="TextBox 24">
            <a:extLst>
              <a:ext uri="{FF2B5EF4-FFF2-40B4-BE49-F238E27FC236}">
                <a16:creationId xmlns:a16="http://schemas.microsoft.com/office/drawing/2014/main" id="{6321764A-DA8E-4D40-ACC0-65E42A684BD8}"/>
              </a:ext>
            </a:extLst>
          </p:cNvPr>
          <p:cNvSpPr txBox="1"/>
          <p:nvPr/>
        </p:nvSpPr>
        <p:spPr>
          <a:xfrm>
            <a:off x="10568610" y="5064429"/>
            <a:ext cx="1437860" cy="553998"/>
          </a:xfrm>
          <a:prstGeom prst="rect">
            <a:avLst/>
          </a:prstGeom>
          <a:noFill/>
        </p:spPr>
        <p:txBody>
          <a:bodyPr wrap="square" rtlCol="0">
            <a:spAutoFit/>
          </a:bodyPr>
          <a:lstStyle/>
          <a:p>
            <a:r>
              <a:rPr lang="en-GB" sz="1000" dirty="0">
                <a:solidFill>
                  <a:schemeClr val="accent1"/>
                </a:solidFill>
              </a:rPr>
              <a:t>1820 CE</a:t>
            </a:r>
          </a:p>
          <a:p>
            <a:r>
              <a:rPr lang="en-GB" sz="1000" dirty="0">
                <a:solidFill>
                  <a:schemeClr val="accent1"/>
                </a:solidFill>
              </a:rPr>
              <a:t>Florence Nightingale born</a:t>
            </a:r>
          </a:p>
        </p:txBody>
      </p:sp>
      <p:sp>
        <p:nvSpPr>
          <p:cNvPr id="26" name="TextBox 25">
            <a:extLst>
              <a:ext uri="{FF2B5EF4-FFF2-40B4-BE49-F238E27FC236}">
                <a16:creationId xmlns:a16="http://schemas.microsoft.com/office/drawing/2014/main" id="{0D916BD1-C183-47B7-9E41-DAC74531D672}"/>
              </a:ext>
            </a:extLst>
          </p:cNvPr>
          <p:cNvSpPr txBox="1"/>
          <p:nvPr/>
        </p:nvSpPr>
        <p:spPr>
          <a:xfrm>
            <a:off x="9654210" y="3557038"/>
            <a:ext cx="1437860" cy="400110"/>
          </a:xfrm>
          <a:prstGeom prst="rect">
            <a:avLst/>
          </a:prstGeom>
          <a:noFill/>
        </p:spPr>
        <p:txBody>
          <a:bodyPr wrap="square" rtlCol="0">
            <a:spAutoFit/>
          </a:bodyPr>
          <a:lstStyle/>
          <a:p>
            <a:r>
              <a:rPr lang="en-GB" sz="1000" dirty="0">
                <a:solidFill>
                  <a:schemeClr val="accent1"/>
                </a:solidFill>
              </a:rPr>
              <a:t>1805 CE</a:t>
            </a:r>
          </a:p>
          <a:p>
            <a:r>
              <a:rPr lang="en-GB" sz="1000" dirty="0">
                <a:solidFill>
                  <a:schemeClr val="accent1"/>
                </a:solidFill>
              </a:rPr>
              <a:t>Mary Seacole born</a:t>
            </a:r>
          </a:p>
        </p:txBody>
      </p:sp>
      <p:sp>
        <p:nvSpPr>
          <p:cNvPr id="27" name="TextBox 26">
            <a:extLst>
              <a:ext uri="{FF2B5EF4-FFF2-40B4-BE49-F238E27FC236}">
                <a16:creationId xmlns:a16="http://schemas.microsoft.com/office/drawing/2014/main" id="{4C4AD844-B862-4097-9BC1-24CD53E9FF32}"/>
              </a:ext>
            </a:extLst>
          </p:cNvPr>
          <p:cNvSpPr txBox="1"/>
          <p:nvPr/>
        </p:nvSpPr>
        <p:spPr>
          <a:xfrm>
            <a:off x="8739810" y="4629288"/>
            <a:ext cx="1437860" cy="400110"/>
          </a:xfrm>
          <a:prstGeom prst="rect">
            <a:avLst/>
          </a:prstGeom>
          <a:noFill/>
        </p:spPr>
        <p:txBody>
          <a:bodyPr wrap="square" rtlCol="0">
            <a:spAutoFit/>
          </a:bodyPr>
          <a:lstStyle/>
          <a:p>
            <a:r>
              <a:rPr lang="en-GB" sz="1000" dirty="0">
                <a:solidFill>
                  <a:schemeClr val="accent1"/>
                </a:solidFill>
              </a:rPr>
              <a:t>1666 CE</a:t>
            </a:r>
          </a:p>
          <a:p>
            <a:r>
              <a:rPr lang="en-GB" sz="1000" dirty="0">
                <a:solidFill>
                  <a:schemeClr val="accent1"/>
                </a:solidFill>
              </a:rPr>
              <a:t>Great Fire of London</a:t>
            </a:r>
          </a:p>
        </p:txBody>
      </p:sp>
      <p:sp>
        <p:nvSpPr>
          <p:cNvPr id="28" name="TextBox 27">
            <a:extLst>
              <a:ext uri="{FF2B5EF4-FFF2-40B4-BE49-F238E27FC236}">
                <a16:creationId xmlns:a16="http://schemas.microsoft.com/office/drawing/2014/main" id="{4DD94517-032B-4ECC-8859-77AFEC6D2853}"/>
              </a:ext>
            </a:extLst>
          </p:cNvPr>
          <p:cNvSpPr txBox="1"/>
          <p:nvPr/>
        </p:nvSpPr>
        <p:spPr>
          <a:xfrm>
            <a:off x="11349658" y="3556066"/>
            <a:ext cx="796785" cy="553998"/>
          </a:xfrm>
          <a:prstGeom prst="rect">
            <a:avLst/>
          </a:prstGeom>
          <a:noFill/>
        </p:spPr>
        <p:txBody>
          <a:bodyPr wrap="square" rtlCol="0">
            <a:spAutoFit/>
          </a:bodyPr>
          <a:lstStyle/>
          <a:p>
            <a:r>
              <a:rPr lang="en-GB" sz="1000" dirty="0">
                <a:solidFill>
                  <a:schemeClr val="accent1"/>
                </a:solidFill>
              </a:rPr>
              <a:t>1887 CE</a:t>
            </a:r>
          </a:p>
          <a:p>
            <a:r>
              <a:rPr lang="en-GB" sz="1000" dirty="0">
                <a:solidFill>
                  <a:schemeClr val="accent1"/>
                </a:solidFill>
              </a:rPr>
              <a:t>L. S. Lowry born</a:t>
            </a:r>
          </a:p>
        </p:txBody>
      </p:sp>
      <p:cxnSp>
        <p:nvCxnSpPr>
          <p:cNvPr id="30" name="Straight Arrow Connector 29">
            <a:extLst>
              <a:ext uri="{FF2B5EF4-FFF2-40B4-BE49-F238E27FC236}">
                <a16:creationId xmlns:a16="http://schemas.microsoft.com/office/drawing/2014/main" id="{77896BA3-6E51-488F-8DB1-BA1546234EEA}"/>
              </a:ext>
            </a:extLst>
          </p:cNvPr>
          <p:cNvCxnSpPr/>
          <p:nvPr/>
        </p:nvCxnSpPr>
        <p:spPr>
          <a:xfrm>
            <a:off x="10760765" y="3033148"/>
            <a:ext cx="1431235" cy="0"/>
          </a:xfrm>
          <a:prstGeom prst="straightConnector1">
            <a:avLst/>
          </a:prstGeom>
          <a:ln w="285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754496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619F1B063D14547B215B5CE39ACB1AF" ma:contentTypeVersion="18" ma:contentTypeDescription="Create a new document." ma:contentTypeScope="" ma:versionID="be32188fc7afca40e5cf2dc0243a024b">
  <xsd:schema xmlns:xsd="http://www.w3.org/2001/XMLSchema" xmlns:xs="http://www.w3.org/2001/XMLSchema" xmlns:p="http://schemas.microsoft.com/office/2006/metadata/properties" xmlns:ns2="ddc269cf-295c-4e5a-885b-4a8cb451c7b4" xmlns:ns3="a40cff09-23a3-4612-ac80-621791bf9af0" targetNamespace="http://schemas.microsoft.com/office/2006/metadata/properties" ma:root="true" ma:fieldsID="fde1309762ffde98cb1444a839c83997" ns2:_="" ns3:_="">
    <xsd:import namespace="ddc269cf-295c-4e5a-885b-4a8cb451c7b4"/>
    <xsd:import namespace="a40cff09-23a3-4612-ac80-621791bf9af0"/>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GenerationTime" minOccurs="0"/>
                <xsd:element ref="ns2:MediaServiceEventHashCode" minOccurs="0"/>
                <xsd:element ref="ns2:MediaServiceOCR" minOccurs="0"/>
                <xsd:element ref="ns2:MediaServiceAutoKeyPoints" minOccurs="0"/>
                <xsd:element ref="ns2:MediaServiceKeyPoints" minOccurs="0"/>
                <xsd:element ref="ns2:MediaServiceLocation" minOccurs="0"/>
                <xsd:element ref="ns3:SharedWithUsers" minOccurs="0"/>
                <xsd:element ref="ns3:SharedWithDetails" minOccurs="0"/>
                <xsd:element ref="ns2:MediaLengthInSecond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dc269cf-295c-4e5a-885b-4a8cb451c7b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GenerationTime" ma:index="11" nillable="true" ma:displayName="MediaServiceGenerationTime" ma:hidden="true" ma:internalName="MediaServiceGenerationTime"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OCR" ma:index="13" nillable="true" ma:displayName="Extracted Text" ma:internalName="MediaServiceOCR" ma:readOnly="true">
      <xsd:simpleType>
        <xsd:restriction base="dms:Note">
          <xsd:maxLength value="255"/>
        </xsd:restriction>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Location" ma:index="16" nillable="true" ma:displayName="Location" ma:internalName="MediaServiceLocation" ma:readOnly="true">
      <xsd:simpleType>
        <xsd:restriction base="dms:Text"/>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0b4114ca-24ca-4601-bab9-1c598589400e"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a40cff09-23a3-4612-ac80-621791bf9af0"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2e5b3935-4717-42da-a4f7-9b284dbdc89b}" ma:internalName="TaxCatchAll" ma:showField="CatchAllData" ma:web="a40cff09-23a3-4612-ac80-621791bf9af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cf76f155ced4ddcb4097134ff3c332f xmlns="ddc269cf-295c-4e5a-885b-4a8cb451c7b4">
      <Terms xmlns="http://schemas.microsoft.com/office/infopath/2007/PartnerControls"/>
    </lcf76f155ced4ddcb4097134ff3c332f>
    <TaxCatchAll xmlns="a40cff09-23a3-4612-ac80-621791bf9af0" xsi:nil="true"/>
  </documentManagement>
</p:properties>
</file>

<file path=customXml/itemProps1.xml><?xml version="1.0" encoding="utf-8"?>
<ds:datastoreItem xmlns:ds="http://schemas.openxmlformats.org/officeDocument/2006/customXml" ds:itemID="{047F96BA-611C-42EC-AF95-5582885F329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dc269cf-295c-4e5a-885b-4a8cb451c7b4"/>
    <ds:schemaRef ds:uri="a40cff09-23a3-4612-ac80-621791bf9af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D897EACD-60C5-41AE-B05C-675E3FEBA97B}">
  <ds:schemaRefs>
    <ds:schemaRef ds:uri="http://schemas.microsoft.com/sharepoint/v3/contenttype/forms"/>
  </ds:schemaRefs>
</ds:datastoreItem>
</file>

<file path=customXml/itemProps3.xml><?xml version="1.0" encoding="utf-8"?>
<ds:datastoreItem xmlns:ds="http://schemas.openxmlformats.org/officeDocument/2006/customXml" ds:itemID="{7C01A222-7EAE-4D6A-9D07-D6544F144D70}">
  <ds:schemaRefs>
    <ds:schemaRef ds:uri="http://www.w3.org/XML/1998/namespace"/>
    <ds:schemaRef ds:uri="http://schemas.openxmlformats.org/package/2006/metadata/core-properties"/>
    <ds:schemaRef ds:uri="http://schemas.microsoft.com/office/2006/metadata/properties"/>
    <ds:schemaRef ds:uri="a40cff09-23a3-4612-ac80-621791bf9af0"/>
    <ds:schemaRef ds:uri="http://purl.org/dc/elements/1.1/"/>
    <ds:schemaRef ds:uri="http://purl.org/dc/terms/"/>
    <ds:schemaRef ds:uri="http://schemas.microsoft.com/office/2006/documentManagement/types"/>
    <ds:schemaRef ds:uri="http://schemas.microsoft.com/office/infopath/2007/PartnerControls"/>
    <ds:schemaRef ds:uri="ddc269cf-295c-4e5a-885b-4a8cb451c7b4"/>
    <ds:schemaRef ds:uri="http://purl.org/dc/dcmitype/"/>
  </ds:schemaRefs>
</ds:datastoreItem>
</file>

<file path=docProps/app.xml><?xml version="1.0" encoding="utf-8"?>
<Properties xmlns="http://schemas.openxmlformats.org/officeDocument/2006/extended-properties" xmlns:vt="http://schemas.openxmlformats.org/officeDocument/2006/docPropsVTypes">
  <TotalTime>118</TotalTime>
  <Words>342</Words>
  <Application>Microsoft Office PowerPoint</Application>
  <PresentationFormat>Widescreen</PresentationFormat>
  <Paragraphs>66</Paragraphs>
  <Slides>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vt:i4>
      </vt:variant>
    </vt:vector>
  </HeadingPairs>
  <TitlesOfParts>
    <vt:vector size="11" baseType="lpstr">
      <vt:lpstr>Apple Chancery</vt:lpstr>
      <vt:lpstr>Aptos</vt:lpstr>
      <vt:lpstr>Aptos Display</vt:lpstr>
      <vt:lpstr>Arial</vt:lpstr>
      <vt:lpstr>Calibri</vt:lpstr>
      <vt:lpstr>Calibri Light</vt:lpstr>
      <vt:lpstr>Google Sans</vt:lpstr>
      <vt:lpstr>Sassoon Infant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Lyndsey James</dc:creator>
  <cp:lastModifiedBy>Kerry Galloway</cp:lastModifiedBy>
  <cp:revision>13</cp:revision>
  <dcterms:created xsi:type="dcterms:W3CDTF">2024-12-18T19:47:18Z</dcterms:created>
  <dcterms:modified xsi:type="dcterms:W3CDTF">2025-02-04T13:13:05Z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0x010100B619F1B063D14547B215B5CE39ACB1AF</vt:lpwstr>
  </property>
  <property fmtid="{D5CDD505-2E9C-101B-9397-08002B2CF9AE}" pid="3" name="MediaServiceImageTags">
    <vt:lpwstr/>
  </property>
</Properties>
</file>