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0" autoAdjust="0"/>
    <p:restoredTop sz="95179"/>
  </p:normalViewPr>
  <p:slideViewPr>
    <p:cSldViewPr snapToGrid="0">
      <p:cViewPr varScale="1">
        <p:scale>
          <a:sx n="68" d="100"/>
          <a:sy n="68" d="100"/>
        </p:scale>
        <p:origin x="80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5F54B-AB35-4E0B-A9DB-0A48DF7DB7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64F6A6-45FC-476A-807D-B5850B52CB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9CF6BE-333E-4865-ADF5-AA50BF115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17E28-7CE0-4EB5-8B00-19404E25D7B5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3FBC4F-5799-4274-AFE3-487B469C5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AA02D6-6618-426D-BFAE-93E21FFBA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7B5C-FB68-4C15-9350-7D03215B6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854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3F265-DEF2-44DA-BFCB-702722E15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5C08AB-E5C4-4589-8C94-D0DAB9C558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A6802-6869-4CE3-999A-08E0B0C8D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17E28-7CE0-4EB5-8B00-19404E25D7B5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C41DF-1906-497B-A093-44B26AE8D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A49B6-BC4B-4F9E-8DA8-02F3BF3A9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7B5C-FB68-4C15-9350-7D03215B6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858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46029E-ECB5-4D79-A981-0700BC25B0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B162CE-06B6-4DE1-826E-CC0DC029C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D41F2-911A-4702-960D-48DCE0405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17E28-7CE0-4EB5-8B00-19404E25D7B5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5F80CC-B7FD-4AEA-90A0-618BAB655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4CEA74-E40F-4CB9-86D3-D1CA53EA3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7B5C-FB68-4C15-9350-7D03215B6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962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914C3-6853-4D8A-9607-84071051D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BA46C-8C03-4199-A3CF-B7D4EF630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F457E-08FA-4CF4-86C0-57BEB6764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17E28-7CE0-4EB5-8B00-19404E25D7B5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0A2F1-976D-4F4A-8E0F-D703B2B9F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65D01-00E2-4AA8-AFE8-A2DB4054B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7B5C-FB68-4C15-9350-7D03215B6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511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A5B32-CDA5-4E7C-8AD0-B5240FDF8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E73305-1DB8-499E-A331-F59FC9D8F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A4A154-6C80-4C9C-8A48-B6BA6F441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17E28-7CE0-4EB5-8B00-19404E25D7B5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683283-4583-4B81-86A6-1341B280D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6DEEC-26E9-45D8-ABBA-E365E2DF8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7B5C-FB68-4C15-9350-7D03215B6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622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AED73-7FAA-4F6C-8B68-09BC8B28A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DD6CE-F32D-463A-AD2C-2B732BB293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FFCC0A-7C4C-4089-A5FE-4AA32EEFB3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2F2F0C-8284-4ADE-8ABF-8003C8092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17E28-7CE0-4EB5-8B00-19404E25D7B5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FFFA50-9CD1-4077-B972-8CF24DF63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FDB18B-ACE1-4F51-BB35-43EE78C0B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7B5C-FB68-4C15-9350-7D03215B6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448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67500-25DA-4C22-A512-0F7DF5EE7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58320E-BCE4-4101-AC04-04457A8D1D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FE7935-783C-429F-85F4-2DC6E77A4E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221E23-A541-460C-9CCB-C1289E867B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970B15-B58C-4B2F-866D-04E26A8B88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868278-9E71-4C70-9466-8363F86BD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17E28-7CE0-4EB5-8B00-19404E25D7B5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DF4AE2-4AA9-4A48-A750-5F8F270C1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3278BC-07A9-47FA-8A66-C541FC5F0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7B5C-FB68-4C15-9350-7D03215B6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722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B50F1-7CF3-459F-9D9C-57985FD34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34F3BA-D829-4BC3-B4BE-7695FFE41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17E28-7CE0-4EB5-8B00-19404E25D7B5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94C0C4-D0CC-4B11-95B4-1EC1ACF4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5D0615-A334-4A31-AF91-96B9CA00E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7B5C-FB68-4C15-9350-7D03215B6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210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1FC172-22FF-4341-B7F6-288768D66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17E28-7CE0-4EB5-8B00-19404E25D7B5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6983A6-94E3-42F4-A5BC-0DC412F60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5DB013-D0DF-471B-A0C8-1E9F8AE1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7B5C-FB68-4C15-9350-7D03215B6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373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7AAB0-0EE0-438C-939F-DA6134BE7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CF064-1EA1-41E1-9C5E-1C163B32B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5BFB06-8382-4477-91A6-7582FA6D6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7A670D-A4E1-49BD-BE55-FB4E63C3B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17E28-7CE0-4EB5-8B00-19404E25D7B5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470DBD-DB96-466F-97A1-F3A75B6D6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CB2BD7-9DD7-4F7A-B50B-7FE304321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7B5C-FB68-4C15-9350-7D03215B6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745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20C7E-7925-4D2D-867C-BDD41DEBA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B03B6-7CA9-4016-9256-FF9CB6FB2C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414D16-3D5F-46D9-8216-94C208D318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D3C88F-8F3B-479E-A59E-7F33D78EC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17E28-7CE0-4EB5-8B00-19404E25D7B5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9A4C7B-2782-4B0D-BD86-B38B50B58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E095C1-903E-46EF-81A9-F78000692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7B5C-FB68-4C15-9350-7D03215B6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798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E0B77A-9638-4371-BD27-A44691F21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687666-F412-4EBA-9585-78120AA27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25F3D6-C2F6-455E-BED8-EA410DBEF8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17E28-7CE0-4EB5-8B00-19404E25D7B5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6AD47C-9583-4BF9-BBE7-F4BAA4B016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19EDC-19C9-4ED8-B05B-28C0141217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67B5C-FB68-4C15-9350-7D03215B6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320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4FFCE77-4771-4721-B492-BD8E46CA28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131" t="45601" r="9782" b="13776"/>
          <a:stretch/>
        </p:blipFill>
        <p:spPr>
          <a:xfrm>
            <a:off x="99391" y="4867640"/>
            <a:ext cx="11993218" cy="2042045"/>
          </a:xfrm>
          <a:prstGeom prst="rect">
            <a:avLst/>
          </a:prstGeom>
        </p:spPr>
      </p:pic>
      <p:pic>
        <p:nvPicPr>
          <p:cNvPr id="2" name="Picture 1" descr="Hart Primary School">
            <a:extLst>
              <a:ext uri="{FF2B5EF4-FFF2-40B4-BE49-F238E27FC236}">
                <a16:creationId xmlns:a16="http://schemas.microsoft.com/office/drawing/2014/main" id="{A7B2A09C-8B31-4754-A8D0-B46C1A4281C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39" y="211290"/>
            <a:ext cx="361950" cy="39243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 descr="St. Peter's Elwick C of E Primary School">
            <a:extLst>
              <a:ext uri="{FF2B5EF4-FFF2-40B4-BE49-F238E27FC236}">
                <a16:creationId xmlns:a16="http://schemas.microsoft.com/office/drawing/2014/main" id="{E72C373E-D3F0-42D6-94CC-B864B2D1DE08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4967" y="200495"/>
            <a:ext cx="377190" cy="41402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 Box 1">
            <a:extLst>
              <a:ext uri="{FF2B5EF4-FFF2-40B4-BE49-F238E27FC236}">
                <a16:creationId xmlns:a16="http://schemas.microsoft.com/office/drawing/2014/main" id="{1D2CA290-BCDD-45D0-B941-D164CAD81A64}"/>
              </a:ext>
            </a:extLst>
          </p:cNvPr>
          <p:cNvSpPr txBox="1"/>
          <p:nvPr/>
        </p:nvSpPr>
        <p:spPr>
          <a:xfrm>
            <a:off x="4691931" y="200495"/>
            <a:ext cx="6474309" cy="65722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 b="1" dirty="0">
                <a:effectLst/>
                <a:latin typeface="Aptos Display"/>
                <a:ea typeface="Aptos"/>
                <a:cs typeface="Apple Chancery"/>
              </a:rPr>
              <a:t>Topic: </a:t>
            </a:r>
            <a:r>
              <a:rPr lang="en-GB" sz="1400" b="1" dirty="0">
                <a:latin typeface="Aptos Display"/>
                <a:ea typeface="Aptos"/>
                <a:cs typeface="Apple Chancery"/>
              </a:rPr>
              <a:t>What was similar and different about Queen Elizabeth I and </a:t>
            </a:r>
            <a:r>
              <a:rPr lang="en-GB" sz="1400" b="1">
                <a:latin typeface="Aptos Display"/>
                <a:ea typeface="Aptos"/>
                <a:cs typeface="Apple Chancery"/>
              </a:rPr>
              <a:t>Queen Victoria</a:t>
            </a:r>
            <a:r>
              <a:rPr lang="en-GB" sz="1400" b="1">
                <a:effectLst/>
                <a:latin typeface="Aptos Display"/>
                <a:ea typeface="Aptos"/>
                <a:cs typeface="Apple Chancery"/>
              </a:rPr>
              <a:t>?</a:t>
            </a:r>
            <a:endParaRPr lang="en-GB" sz="12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600" b="1" dirty="0">
                <a:effectLst/>
                <a:latin typeface="Aptos Display"/>
                <a:ea typeface="Aptos"/>
                <a:cs typeface="Apple Chancery"/>
              </a:rPr>
              <a:t> </a:t>
            </a:r>
            <a:endParaRPr lang="en-GB" sz="12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600" b="1" dirty="0">
                <a:effectLst/>
                <a:latin typeface="Aptos Display"/>
                <a:ea typeface="Aptos"/>
                <a:cs typeface="Apple Chancery"/>
              </a:rPr>
              <a:t> </a:t>
            </a:r>
            <a:endParaRPr lang="en-GB" sz="12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600" dirty="0">
                <a:effectLst/>
                <a:latin typeface="Apple Chancery"/>
                <a:ea typeface="Aptos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400" dirty="0">
                <a:effectLst/>
                <a:latin typeface="Sassoon Infant"/>
                <a:ea typeface="Aptos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200" dirty="0">
                <a:effectLst/>
                <a:latin typeface="Sassoon Infant"/>
                <a:ea typeface="Aptos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</p:txBody>
      </p:sp>
      <p:sp>
        <p:nvSpPr>
          <p:cNvPr id="5" name="Text Box 10">
            <a:extLst>
              <a:ext uri="{FF2B5EF4-FFF2-40B4-BE49-F238E27FC236}">
                <a16:creationId xmlns:a16="http://schemas.microsoft.com/office/drawing/2014/main" id="{4310FB9C-04C4-4D50-BC93-166CB6C4E2BE}"/>
              </a:ext>
            </a:extLst>
          </p:cNvPr>
          <p:cNvSpPr txBox="1"/>
          <p:nvPr/>
        </p:nvSpPr>
        <p:spPr>
          <a:xfrm>
            <a:off x="615604" y="211290"/>
            <a:ext cx="3657600" cy="43180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400" dirty="0">
                <a:effectLst/>
                <a:latin typeface="Aptos"/>
                <a:ea typeface="Aptos"/>
                <a:cs typeface="Apple Chancery"/>
              </a:rPr>
              <a:t>History Cycle A   Spring Term 1 Y1/2</a:t>
            </a:r>
            <a:endParaRPr lang="en-GB" sz="12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6739E4AD-EABE-4196-9D24-A9CE59A221F0}"/>
              </a:ext>
            </a:extLst>
          </p:cNvPr>
          <p:cNvSpPr txBox="1"/>
          <p:nvPr/>
        </p:nvSpPr>
        <p:spPr>
          <a:xfrm>
            <a:off x="9316277" y="817080"/>
            <a:ext cx="2645879" cy="657225"/>
          </a:xfrm>
          <a:prstGeom prst="rect">
            <a:avLst/>
          </a:prstGeom>
          <a:solidFill>
            <a:schemeClr val="lt1"/>
          </a:solidFill>
          <a:ln w="41275">
            <a:solidFill>
              <a:srgbClr val="00206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900" b="1" dirty="0">
                <a:effectLst/>
                <a:latin typeface="Aptos"/>
                <a:ea typeface="Aptos"/>
                <a:cs typeface="Apple Chancery"/>
              </a:rPr>
              <a:t>Did you know …</a:t>
            </a:r>
          </a:p>
          <a:p>
            <a:pPr algn="ctr">
              <a:spcAft>
                <a:spcPts val="0"/>
              </a:spcAft>
            </a:pPr>
            <a:r>
              <a:rPr lang="en-GB" sz="900" b="1" dirty="0">
                <a:latin typeface="Aptos"/>
                <a:ea typeface="Aptos"/>
                <a:cs typeface="Apple Chancery"/>
              </a:rPr>
              <a:t>We are living in a period called the </a:t>
            </a:r>
            <a:r>
              <a:rPr lang="en-GB" sz="900" b="1" dirty="0" err="1">
                <a:latin typeface="Aptos"/>
                <a:ea typeface="Aptos"/>
                <a:cs typeface="Apple Chancery"/>
              </a:rPr>
              <a:t>Carolean</a:t>
            </a:r>
            <a:r>
              <a:rPr lang="en-GB" sz="900" b="1" dirty="0">
                <a:latin typeface="Aptos"/>
                <a:ea typeface="Aptos"/>
                <a:cs typeface="Apple Chancery"/>
              </a:rPr>
              <a:t> Era now that King Charles is on the throne?</a:t>
            </a:r>
            <a:r>
              <a:rPr lang="en-GB" sz="900" b="1" dirty="0">
                <a:effectLst/>
                <a:latin typeface="Aptos"/>
                <a:ea typeface="Aptos"/>
                <a:cs typeface="Apple Chancery"/>
              </a:rPr>
              <a:t> </a:t>
            </a:r>
            <a:r>
              <a:rPr lang="en-GB" sz="1200" b="1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200" b="1" dirty="0">
                <a:effectLst/>
                <a:latin typeface="Apple Chancery"/>
                <a:ea typeface="Aptos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200" b="1" dirty="0">
                <a:effectLst/>
                <a:latin typeface="Apple Chancery"/>
                <a:ea typeface="Aptos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200" b="1" dirty="0">
                <a:effectLst/>
                <a:latin typeface="Apple Chancery"/>
                <a:ea typeface="Aptos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500" dirty="0">
                <a:effectLst/>
                <a:latin typeface="Apple Chancery"/>
                <a:ea typeface="Aptos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050" dirty="0">
                <a:solidFill>
                  <a:srgbClr val="000000"/>
                </a:solidFill>
                <a:effectLst/>
                <a:latin typeface="Sassoon Infant"/>
                <a:ea typeface="Aptos"/>
                <a:cs typeface="Arial" panose="020B0604020202020204" pitchFamily="34" charset="0"/>
              </a:rPr>
              <a:t> </a:t>
            </a:r>
            <a:endParaRPr lang="en-GB" sz="12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marR="42545" algn="l">
              <a:spcBef>
                <a:spcPts val="590"/>
              </a:spcBef>
              <a:spcAft>
                <a:spcPts val="0"/>
              </a:spcAft>
            </a:pPr>
            <a:r>
              <a:rPr lang="en-US" sz="9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Sassoon Infant"/>
                <a:ea typeface="Aptos"/>
                <a:cs typeface="Arial" panose="020B0604020202020204" pitchFamily="34" charset="0"/>
              </a:rPr>
              <a:t> </a:t>
            </a:r>
            <a:endParaRPr lang="en-GB" sz="12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38BFEEF6-A69D-429F-BE34-6D75F2924906}"/>
              </a:ext>
            </a:extLst>
          </p:cNvPr>
          <p:cNvSpPr txBox="1"/>
          <p:nvPr/>
        </p:nvSpPr>
        <p:spPr>
          <a:xfrm>
            <a:off x="835576" y="817080"/>
            <a:ext cx="1708841" cy="561146"/>
          </a:xfrm>
          <a:prstGeom prst="rect">
            <a:avLst/>
          </a:prstGeom>
          <a:solidFill>
            <a:schemeClr val="lt1"/>
          </a:solidFill>
          <a:ln w="41275">
            <a:solidFill>
              <a:srgbClr val="00206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41910" marR="42545">
              <a:spcBef>
                <a:spcPts val="280"/>
              </a:spcBef>
              <a:spcAft>
                <a:spcPts val="0"/>
              </a:spcAft>
            </a:pPr>
            <a:r>
              <a:rPr lang="en-GB" sz="1000" b="1" dirty="0">
                <a:effectLst/>
                <a:latin typeface="Aptos"/>
                <a:ea typeface="Aptos"/>
                <a:cs typeface="Apple Chancery"/>
              </a:rPr>
              <a:t>Career links</a:t>
            </a:r>
          </a:p>
          <a:p>
            <a:pPr marL="41910" marR="42545">
              <a:spcBef>
                <a:spcPts val="280"/>
              </a:spcBef>
              <a:spcAft>
                <a:spcPts val="0"/>
              </a:spcAft>
            </a:pPr>
            <a:r>
              <a:rPr lang="en-GB" sz="1000" b="1" dirty="0">
                <a:latin typeface="Aptos"/>
                <a:ea typeface="Aptos"/>
                <a:cs typeface="Times New Roman" panose="02020603050405020304" pitchFamily="18" charset="0"/>
              </a:rPr>
              <a:t>History teacher Academic Librarian</a:t>
            </a:r>
            <a:endParaRPr lang="en-GB" sz="12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marL="41910" marR="42545">
              <a:spcBef>
                <a:spcPts val="280"/>
              </a:spcBef>
              <a:spcAft>
                <a:spcPts val="0"/>
              </a:spcAft>
            </a:pPr>
            <a:r>
              <a:rPr lang="en-GB" sz="1000" spc="-10" dirty="0">
                <a:effectLst/>
                <a:latin typeface="Aptos"/>
                <a:ea typeface="Aptos"/>
                <a:cs typeface="Apple Chancery"/>
              </a:rPr>
              <a:t> </a:t>
            </a:r>
            <a:endParaRPr lang="en-GB" sz="12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000" b="1" dirty="0">
                <a:effectLst/>
                <a:latin typeface="Aptos"/>
                <a:ea typeface="Aptos"/>
                <a:cs typeface="Arial" panose="020B0604020202020204" pitchFamily="34" charset="0"/>
              </a:rPr>
              <a:t> </a:t>
            </a:r>
            <a:endParaRPr lang="en-GB" sz="12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b="1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b="1" dirty="0">
                <a:effectLst/>
                <a:latin typeface="Aptos"/>
                <a:ea typeface="Aptos"/>
                <a:cs typeface="Apple Chancery"/>
              </a:rPr>
              <a:t> </a:t>
            </a:r>
            <a:endParaRPr lang="en-GB" sz="12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b="1" dirty="0">
                <a:effectLst/>
                <a:latin typeface="Aptos"/>
                <a:ea typeface="Aptos"/>
                <a:cs typeface="Apple Chancery"/>
              </a:rPr>
              <a:t> </a:t>
            </a:r>
            <a:endParaRPr lang="en-GB" sz="12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b="1" dirty="0">
                <a:effectLst/>
                <a:latin typeface="Aptos"/>
                <a:ea typeface="Aptos"/>
                <a:cs typeface="Apple Chancery"/>
              </a:rPr>
              <a:t> </a:t>
            </a:r>
            <a:endParaRPr lang="en-GB" sz="12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600" dirty="0">
                <a:effectLst/>
                <a:latin typeface="Aptos"/>
                <a:ea typeface="Aptos"/>
                <a:cs typeface="Apple Chancery"/>
              </a:rPr>
              <a:t> </a:t>
            </a:r>
            <a:endParaRPr lang="en-GB" sz="12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100" dirty="0">
                <a:solidFill>
                  <a:srgbClr val="000000"/>
                </a:solidFill>
                <a:effectLst/>
                <a:latin typeface="Aptos"/>
                <a:ea typeface="Aptos"/>
                <a:cs typeface="Arial" panose="020B0604020202020204" pitchFamily="34" charset="0"/>
              </a:rPr>
              <a:t> </a:t>
            </a:r>
            <a:endParaRPr lang="en-GB" sz="12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marR="42545" algn="l">
              <a:spcBef>
                <a:spcPts val="590"/>
              </a:spcBef>
              <a:spcAft>
                <a:spcPts val="0"/>
              </a:spcAft>
            </a:pPr>
            <a:r>
              <a:rPr lang="en-US" sz="1000" dirty="0">
                <a:effectLst/>
                <a:latin typeface="Aptos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solidFill>
                  <a:srgbClr val="000000"/>
                </a:solidFill>
                <a:effectLst/>
                <a:latin typeface="Aptos"/>
                <a:ea typeface="Aptos"/>
                <a:cs typeface="Arial" panose="020B0604020202020204" pitchFamily="34" charset="0"/>
              </a:rPr>
              <a:t> </a:t>
            </a:r>
            <a:endParaRPr lang="en-GB" sz="12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</p:txBody>
      </p:sp>
      <p:sp>
        <p:nvSpPr>
          <p:cNvPr id="14" name="Text Box 3">
            <a:extLst>
              <a:ext uri="{FF2B5EF4-FFF2-40B4-BE49-F238E27FC236}">
                <a16:creationId xmlns:a16="http://schemas.microsoft.com/office/drawing/2014/main" id="{C2CD828B-0DE3-41AD-86EA-D0CCCAFC6FDB}"/>
              </a:ext>
            </a:extLst>
          </p:cNvPr>
          <p:cNvSpPr txBox="1"/>
          <p:nvPr/>
        </p:nvSpPr>
        <p:spPr>
          <a:xfrm>
            <a:off x="2757610" y="810321"/>
            <a:ext cx="6474309" cy="807430"/>
          </a:xfrm>
          <a:prstGeom prst="rect">
            <a:avLst/>
          </a:prstGeom>
          <a:solidFill>
            <a:schemeClr val="lt1"/>
          </a:solidFill>
          <a:ln w="41275">
            <a:solidFill>
              <a:srgbClr val="00206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900" b="1" dirty="0">
                <a:effectLst/>
                <a:latin typeface="Aptos"/>
                <a:ea typeface="Aptos"/>
                <a:cs typeface="Apple Chancery"/>
              </a:rPr>
              <a:t>Prior Learning</a:t>
            </a:r>
            <a:endParaRPr lang="en-GB" sz="12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algn="ctr">
              <a:spcBef>
                <a:spcPts val="280"/>
              </a:spcBef>
              <a:spcAft>
                <a:spcPts val="0"/>
              </a:spcAft>
            </a:pPr>
            <a:r>
              <a:rPr lang="en-GB" sz="1000" b="1" spc="-10" dirty="0">
                <a:effectLst/>
                <a:latin typeface="Aptos"/>
                <a:ea typeface="Aptos"/>
                <a:cs typeface="Arial" panose="020B0604020202020204" pitchFamily="34" charset="0"/>
              </a:rPr>
              <a:t>In Year </a:t>
            </a:r>
            <a:r>
              <a:rPr lang="en-GB" sz="1000" b="1" spc="-10" dirty="0">
                <a:latin typeface="Aptos"/>
                <a:ea typeface="Aptos"/>
                <a:cs typeface="Arial" panose="020B0604020202020204" pitchFamily="34" charset="0"/>
              </a:rPr>
              <a:t>EYFS</a:t>
            </a:r>
            <a:r>
              <a:rPr lang="en-GB" sz="1000" b="1" spc="-10" dirty="0">
                <a:effectLst/>
                <a:latin typeface="Aptos"/>
                <a:ea typeface="Aptos"/>
                <a:cs typeface="Arial" panose="020B0604020202020204" pitchFamily="34" charset="0"/>
              </a:rPr>
              <a:t>, pupils learned that the country used to be ruled by a </a:t>
            </a:r>
            <a:r>
              <a:rPr lang="en-GB" sz="1000" b="1" spc="-10" dirty="0">
                <a:latin typeface="Aptos"/>
                <a:ea typeface="Aptos"/>
                <a:cs typeface="Arial" panose="020B0604020202020204" pitchFamily="34" charset="0"/>
              </a:rPr>
              <a:t>q</a:t>
            </a:r>
            <a:r>
              <a:rPr lang="en-GB" sz="1000" b="1" spc="-10" dirty="0">
                <a:effectLst/>
                <a:latin typeface="Aptos"/>
                <a:ea typeface="Aptos"/>
                <a:cs typeface="Arial" panose="020B0604020202020204" pitchFamily="34" charset="0"/>
              </a:rPr>
              <a:t>ueen but we now have a king – King Charles. That England has a Royal family that live in London.</a:t>
            </a:r>
            <a:endParaRPr lang="en-GB" sz="12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Aptos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</p:txBody>
      </p:sp>
      <p:sp>
        <p:nvSpPr>
          <p:cNvPr id="15" name="Text Box 3">
            <a:extLst>
              <a:ext uri="{FF2B5EF4-FFF2-40B4-BE49-F238E27FC236}">
                <a16:creationId xmlns:a16="http://schemas.microsoft.com/office/drawing/2014/main" id="{F2CFCD0A-2E6C-4339-BD77-114A18701A8F}"/>
              </a:ext>
            </a:extLst>
          </p:cNvPr>
          <p:cNvSpPr txBox="1"/>
          <p:nvPr/>
        </p:nvSpPr>
        <p:spPr>
          <a:xfrm>
            <a:off x="6333385" y="1722765"/>
            <a:ext cx="3086497" cy="3324255"/>
          </a:xfrm>
          <a:prstGeom prst="rect">
            <a:avLst/>
          </a:prstGeom>
          <a:solidFill>
            <a:schemeClr val="lt1"/>
          </a:solidFill>
          <a:ln w="41275">
            <a:solidFill>
              <a:srgbClr val="00206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100" b="1" u="sng" dirty="0">
                <a:latin typeface="Aptos"/>
                <a:ea typeface="Aptos"/>
                <a:cs typeface="Apple Chancery"/>
              </a:rPr>
              <a:t>New</a:t>
            </a:r>
            <a:r>
              <a:rPr lang="en-GB" sz="1100" b="1" u="sng" dirty="0">
                <a:effectLst/>
                <a:latin typeface="Aptos"/>
                <a:ea typeface="Aptos"/>
                <a:cs typeface="Apple Chancery"/>
              </a:rPr>
              <a:t> Knowledge</a:t>
            </a:r>
            <a:endParaRPr lang="en-GB" sz="12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algn="ctr" fontAlgn="base">
              <a:spcAft>
                <a:spcPts val="0"/>
              </a:spcAft>
            </a:pPr>
            <a:r>
              <a:rPr lang="en-GB" sz="1000" dirty="0">
                <a:effectLst/>
                <a:latin typeface="Aptos"/>
                <a:ea typeface="Times New Roman" panose="02020603050405020304" pitchFamily="18" charset="0"/>
                <a:cs typeface="Segoe UI" panose="020B0502040204020203" pitchFamily="34" charset="0"/>
              </a:rPr>
              <a:t> </a:t>
            </a:r>
            <a:endParaRPr lang="en-GB" sz="12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algn="ctr"/>
            <a:r>
              <a:rPr lang="en-GB" sz="1000" dirty="0"/>
              <a:t>Queen Elizabeth I was born in 1533 and became Queen at 25 and reigned from 1558 - 1603 (44 years)-</a:t>
            </a:r>
          </a:p>
          <a:p>
            <a:pPr algn="ctr"/>
            <a:endParaRPr lang="en-GB" sz="1000" dirty="0"/>
          </a:p>
          <a:p>
            <a:pPr algn="ctr"/>
            <a:r>
              <a:rPr lang="en-GB" sz="1000" dirty="0"/>
              <a:t>Queen Victoria was born in 1819 and became Queen at 18 and reigned from 1837 - 1901 (64 years)</a:t>
            </a:r>
          </a:p>
          <a:p>
            <a:pPr algn="ctr"/>
            <a:r>
              <a:rPr lang="en-GB" sz="1000" dirty="0"/>
              <a:t>Queen Elizabeth I reigned at the end of the Tudor era. </a:t>
            </a:r>
          </a:p>
          <a:p>
            <a:pPr algn="ctr"/>
            <a:r>
              <a:rPr lang="en-GB" sz="1000" dirty="0"/>
              <a:t> </a:t>
            </a:r>
          </a:p>
          <a:p>
            <a:pPr algn="ctr"/>
            <a:r>
              <a:rPr lang="en-GB" sz="1000" dirty="0"/>
              <a:t>Queen Victoria reigned during the Victorian era. ▪ Both queens reigned Britain for a long time and made a big impact on British life. </a:t>
            </a:r>
          </a:p>
          <a:p>
            <a:pPr algn="ctr"/>
            <a:r>
              <a:rPr lang="en-GB" sz="1000" dirty="0"/>
              <a:t>Queen Elizabeth was a good public speaker, spoke 6 different languages and loved musical theatre.  </a:t>
            </a:r>
          </a:p>
          <a:p>
            <a:pPr algn="ctr"/>
            <a:r>
              <a:rPr lang="en-GB" sz="1000" dirty="0"/>
              <a:t>Queen Victoria made a law to make all children go to school, became queen of the largest empire in history and is the longest reigning monarch in British history. </a:t>
            </a:r>
          </a:p>
          <a:p>
            <a:pPr algn="ctr"/>
            <a:endParaRPr lang="en-GB" sz="1000" dirty="0"/>
          </a:p>
          <a:p>
            <a:pPr algn="ctr"/>
            <a:r>
              <a:rPr lang="en-GB" sz="1000" dirty="0"/>
              <a:t>Both Queens held similar values such as justice, fairness, love, sacrifice, loyalty, power, peace and happiness.</a:t>
            </a:r>
          </a:p>
          <a:p>
            <a:endParaRPr lang="en-GB" sz="10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endParaRPr lang="en-GB" sz="10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</p:txBody>
      </p:sp>
      <p:pic>
        <p:nvPicPr>
          <p:cNvPr id="16" name="Picture 15" descr="Image result for queen elizabeth ~I">
            <a:extLst>
              <a:ext uri="{FF2B5EF4-FFF2-40B4-BE49-F238E27FC236}">
                <a16:creationId xmlns:a16="http://schemas.microsoft.com/office/drawing/2014/main" id="{08D8ED61-5299-492A-B5BC-AD0009678D74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234" y="1722765"/>
            <a:ext cx="1966429" cy="1889825"/>
          </a:xfrm>
          <a:prstGeom prst="rect">
            <a:avLst/>
          </a:prstGeom>
          <a:noFill/>
        </p:spPr>
      </p:pic>
      <p:pic>
        <p:nvPicPr>
          <p:cNvPr id="17" name="Picture 16" descr="Image result for queen victoria">
            <a:extLst>
              <a:ext uri="{FF2B5EF4-FFF2-40B4-BE49-F238E27FC236}">
                <a16:creationId xmlns:a16="http://schemas.microsoft.com/office/drawing/2014/main" id="{FF619453-49D0-4C4D-98C6-4A6B84C182C4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3843" y="1639305"/>
            <a:ext cx="1871124" cy="2386017"/>
          </a:xfrm>
          <a:prstGeom prst="rect">
            <a:avLst/>
          </a:prstGeom>
          <a:noFill/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D1F90BD5-52E9-4EF8-BF3C-DCA1A9C22FB3}"/>
              </a:ext>
            </a:extLst>
          </p:cNvPr>
          <p:cNvGrpSpPr/>
          <p:nvPr/>
        </p:nvGrpSpPr>
        <p:grpSpPr>
          <a:xfrm>
            <a:off x="2444402" y="1731986"/>
            <a:ext cx="3825242" cy="2832718"/>
            <a:chOff x="2444402" y="1731986"/>
            <a:chExt cx="3825242" cy="2832718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376953E7-C8D0-4ECC-832E-5EE6139310E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l="11778" t="37482" r="56848" b="21339"/>
            <a:stretch/>
          </p:blipFill>
          <p:spPr>
            <a:xfrm>
              <a:off x="2444404" y="1741991"/>
              <a:ext cx="3825240" cy="2822713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8DE8A18A-FC48-4B18-93BB-D201DF6FCEC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l="11630" t="45408" r="57500" b="48599"/>
            <a:stretch/>
          </p:blipFill>
          <p:spPr>
            <a:xfrm>
              <a:off x="2444402" y="1731986"/>
              <a:ext cx="3825241" cy="4108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26339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E9E3667-0AF1-4D8F-A83D-1FC45372CC66}"/>
              </a:ext>
            </a:extLst>
          </p:cNvPr>
          <p:cNvCxnSpPr>
            <a:cxnSpLocks/>
          </p:cNvCxnSpPr>
          <p:nvPr/>
        </p:nvCxnSpPr>
        <p:spPr>
          <a:xfrm>
            <a:off x="251791" y="4518991"/>
            <a:ext cx="116619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5975AF21-0973-4430-879A-2F816C490D56}"/>
              </a:ext>
            </a:extLst>
          </p:cNvPr>
          <p:cNvSpPr txBox="1"/>
          <p:nvPr/>
        </p:nvSpPr>
        <p:spPr>
          <a:xfrm>
            <a:off x="10217426" y="2742266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Present Day 2025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93BBCDF-D9BA-4857-8CE2-877E711C5280}"/>
              </a:ext>
            </a:extLst>
          </p:cNvPr>
          <p:cNvSpPr txBox="1"/>
          <p:nvPr/>
        </p:nvSpPr>
        <p:spPr>
          <a:xfrm>
            <a:off x="8018806" y="4511030"/>
            <a:ext cx="14378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1819 CE Queen Victoria was born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56B2261-7A47-4966-BAEB-901743957646}"/>
              </a:ext>
            </a:extLst>
          </p:cNvPr>
          <p:cNvSpPr txBox="1"/>
          <p:nvPr/>
        </p:nvSpPr>
        <p:spPr>
          <a:xfrm>
            <a:off x="5377070" y="4483261"/>
            <a:ext cx="1437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1533 CE</a:t>
            </a:r>
          </a:p>
          <a:p>
            <a:r>
              <a:rPr lang="en-GB" sz="1200" dirty="0"/>
              <a:t>Queen Elizabeth 1st was born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B471913-FCA4-4CF5-A93D-8800B2E9C606}"/>
              </a:ext>
            </a:extLst>
          </p:cNvPr>
          <p:cNvSpPr txBox="1"/>
          <p:nvPr/>
        </p:nvSpPr>
        <p:spPr>
          <a:xfrm>
            <a:off x="8378269" y="3852319"/>
            <a:ext cx="9458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accent1"/>
                </a:solidFill>
              </a:rPr>
              <a:t>1825 CE</a:t>
            </a:r>
          </a:p>
          <a:p>
            <a:r>
              <a:rPr lang="en-GB" sz="1000" dirty="0">
                <a:solidFill>
                  <a:schemeClr val="accent1"/>
                </a:solidFill>
              </a:rPr>
              <a:t>Steam Train introduced to Britain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D339FC8-B655-45DC-988F-411287D61E79}"/>
              </a:ext>
            </a:extLst>
          </p:cNvPr>
          <p:cNvSpPr txBox="1"/>
          <p:nvPr/>
        </p:nvSpPr>
        <p:spPr>
          <a:xfrm>
            <a:off x="7336941" y="3550654"/>
            <a:ext cx="14378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accent1"/>
                </a:solidFill>
              </a:rPr>
              <a:t>1806 CE</a:t>
            </a:r>
          </a:p>
          <a:p>
            <a:r>
              <a:rPr lang="en-GB" sz="1000" dirty="0">
                <a:solidFill>
                  <a:schemeClr val="accent1"/>
                </a:solidFill>
              </a:rPr>
              <a:t>Ralph Ward Jackson was born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321764A-DA8E-4D40-ACC0-65E42A684BD8}"/>
              </a:ext>
            </a:extLst>
          </p:cNvPr>
          <p:cNvSpPr txBox="1"/>
          <p:nvPr/>
        </p:nvSpPr>
        <p:spPr>
          <a:xfrm>
            <a:off x="7916100" y="3103240"/>
            <a:ext cx="14378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accent1"/>
                </a:solidFill>
              </a:rPr>
              <a:t>1820 CE</a:t>
            </a:r>
          </a:p>
          <a:p>
            <a:r>
              <a:rPr lang="en-GB" sz="1000" dirty="0">
                <a:solidFill>
                  <a:schemeClr val="accent1"/>
                </a:solidFill>
              </a:rPr>
              <a:t>Florence Nightingale born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D916BD1-C183-47B7-9E41-DAC74531D672}"/>
              </a:ext>
            </a:extLst>
          </p:cNvPr>
          <p:cNvSpPr txBox="1"/>
          <p:nvPr/>
        </p:nvSpPr>
        <p:spPr>
          <a:xfrm>
            <a:off x="7233615" y="4120867"/>
            <a:ext cx="14378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accent1"/>
                </a:solidFill>
              </a:rPr>
              <a:t>1805 CE</a:t>
            </a:r>
          </a:p>
          <a:p>
            <a:r>
              <a:rPr lang="en-GB" sz="1000" dirty="0">
                <a:solidFill>
                  <a:schemeClr val="accent1"/>
                </a:solidFill>
              </a:rPr>
              <a:t>Mary Seacole born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C4AD844-B862-4097-9BC1-24CD53E9FF32}"/>
              </a:ext>
            </a:extLst>
          </p:cNvPr>
          <p:cNvSpPr txBox="1"/>
          <p:nvPr/>
        </p:nvSpPr>
        <p:spPr>
          <a:xfrm>
            <a:off x="6440968" y="3698431"/>
            <a:ext cx="6091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accent1"/>
                </a:solidFill>
              </a:rPr>
              <a:t>1666 CE</a:t>
            </a:r>
          </a:p>
          <a:p>
            <a:r>
              <a:rPr lang="en-GB" sz="1000" dirty="0">
                <a:solidFill>
                  <a:schemeClr val="accent1"/>
                </a:solidFill>
              </a:rPr>
              <a:t>Great Fire of London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DD94517-032B-4ECC-8859-77AFEC6D2853}"/>
              </a:ext>
            </a:extLst>
          </p:cNvPr>
          <p:cNvSpPr txBox="1"/>
          <p:nvPr/>
        </p:nvSpPr>
        <p:spPr>
          <a:xfrm>
            <a:off x="9456666" y="3940817"/>
            <a:ext cx="79678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accent1"/>
                </a:solidFill>
              </a:rPr>
              <a:t>1887 CE</a:t>
            </a:r>
          </a:p>
          <a:p>
            <a:r>
              <a:rPr lang="en-GB" sz="1000" dirty="0">
                <a:solidFill>
                  <a:schemeClr val="accent1"/>
                </a:solidFill>
              </a:rPr>
              <a:t>L. S. Lowry born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7896BA3-6E51-488F-8DB1-BA1546234EEA}"/>
              </a:ext>
            </a:extLst>
          </p:cNvPr>
          <p:cNvCxnSpPr>
            <a:cxnSpLocks/>
          </p:cNvCxnSpPr>
          <p:nvPr/>
        </p:nvCxnSpPr>
        <p:spPr>
          <a:xfrm>
            <a:off x="11131826" y="3178234"/>
            <a:ext cx="781878" cy="130502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CC1D8F7-6C47-443A-8631-4EBF251BB779}"/>
              </a:ext>
            </a:extLst>
          </p:cNvPr>
          <p:cNvSpPr txBox="1"/>
          <p:nvPr/>
        </p:nvSpPr>
        <p:spPr>
          <a:xfrm>
            <a:off x="251791" y="270542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Year 1000 BCE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0D1BB49-6229-4663-981B-F5C8CA0887A1}"/>
              </a:ext>
            </a:extLst>
          </p:cNvPr>
          <p:cNvCxnSpPr>
            <a:cxnSpLocks/>
          </p:cNvCxnSpPr>
          <p:nvPr/>
        </p:nvCxnSpPr>
        <p:spPr>
          <a:xfrm flipH="1">
            <a:off x="278296" y="3123556"/>
            <a:ext cx="1020417" cy="139543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EA1BA4E-50C8-4722-85AF-0155F7D93403}"/>
              </a:ext>
            </a:extLst>
          </p:cNvPr>
          <p:cNvSpPr txBox="1"/>
          <p:nvPr/>
        </p:nvSpPr>
        <p:spPr>
          <a:xfrm>
            <a:off x="5624723" y="5106188"/>
            <a:ext cx="1437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1558 CE</a:t>
            </a:r>
          </a:p>
          <a:p>
            <a:r>
              <a:rPr lang="en-GB" sz="1200" dirty="0"/>
              <a:t>Queen Elizabeth 1st became Queen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67CF5C8-CC49-4575-A4DB-4EF3E00B2937}"/>
              </a:ext>
            </a:extLst>
          </p:cNvPr>
          <p:cNvSpPr txBox="1"/>
          <p:nvPr/>
        </p:nvSpPr>
        <p:spPr>
          <a:xfrm>
            <a:off x="8748096" y="4917116"/>
            <a:ext cx="1437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1838 CE</a:t>
            </a:r>
          </a:p>
          <a:p>
            <a:r>
              <a:rPr lang="en-GB" sz="1200" dirty="0"/>
              <a:t>Queen Victoria became Queen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BAFA359-3FAA-472A-83E7-B6196FC0F57E}"/>
              </a:ext>
            </a:extLst>
          </p:cNvPr>
          <p:cNvSpPr txBox="1"/>
          <p:nvPr/>
        </p:nvSpPr>
        <p:spPr>
          <a:xfrm>
            <a:off x="10048048" y="4528560"/>
            <a:ext cx="1437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1901CE</a:t>
            </a:r>
          </a:p>
          <a:p>
            <a:r>
              <a:rPr lang="en-GB" sz="1200" dirty="0"/>
              <a:t>Queen Elizabeth died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2688C7D-845E-4128-874E-F4F91B107157}"/>
              </a:ext>
            </a:extLst>
          </p:cNvPr>
          <p:cNvSpPr txBox="1"/>
          <p:nvPr/>
        </p:nvSpPr>
        <p:spPr>
          <a:xfrm>
            <a:off x="5872376" y="5752519"/>
            <a:ext cx="1437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1603CE</a:t>
            </a:r>
          </a:p>
          <a:p>
            <a:r>
              <a:rPr lang="en-GB" sz="1200" dirty="0"/>
              <a:t>Queen Elizabeth died</a:t>
            </a:r>
          </a:p>
        </p:txBody>
      </p:sp>
    </p:spTree>
    <p:extLst>
      <p:ext uri="{BB962C8B-B14F-4D97-AF65-F5344CB8AC3E}">
        <p14:creationId xmlns:p14="http://schemas.microsoft.com/office/powerpoint/2010/main" val="3975449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88E3528CC16B45ADD67A0B01F0E5E2" ma:contentTypeVersion="15" ma:contentTypeDescription="Create a new document." ma:contentTypeScope="" ma:versionID="d7c712c16b9df95676bf4e3dab33e7a8">
  <xsd:schema xmlns:xsd="http://www.w3.org/2001/XMLSchema" xmlns:xs="http://www.w3.org/2001/XMLSchema" xmlns:p="http://schemas.microsoft.com/office/2006/metadata/properties" xmlns:ns2="4f8d2d18-4174-4230-815d-efb5b7417089" xmlns:ns3="c88ba28c-d2a2-4568-8f50-9c3166f45c21" targetNamespace="http://schemas.microsoft.com/office/2006/metadata/properties" ma:root="true" ma:fieldsID="841e74f80a93233570f9d692bb2cf9cd" ns2:_="" ns3:_="">
    <xsd:import namespace="4f8d2d18-4174-4230-815d-efb5b7417089"/>
    <xsd:import namespace="c88ba28c-d2a2-4568-8f50-9c3166f45c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8d2d18-4174-4230-815d-efb5b74170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0b4114ca-24ca-4601-bab9-1c59858940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8ba28c-d2a2-4568-8f50-9c3166f45c21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7669ef2e-d852-4d42-9064-3132af8803cc}" ma:internalName="TaxCatchAll" ma:showField="CatchAllData" ma:web="c88ba28c-d2a2-4568-8f50-9c3166f45c2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f8d2d18-4174-4230-815d-efb5b7417089">
      <Terms xmlns="http://schemas.microsoft.com/office/infopath/2007/PartnerControls"/>
    </lcf76f155ced4ddcb4097134ff3c332f>
    <TaxCatchAll xmlns="c88ba28c-d2a2-4568-8f50-9c3166f45c21" xsi:nil="true"/>
  </documentManagement>
</p:properties>
</file>

<file path=customXml/itemProps1.xml><?xml version="1.0" encoding="utf-8"?>
<ds:datastoreItem xmlns:ds="http://schemas.openxmlformats.org/officeDocument/2006/customXml" ds:itemID="{BE8DE1D7-9D32-49D3-9307-8C7E7E4A3539}"/>
</file>

<file path=customXml/itemProps2.xml><?xml version="1.0" encoding="utf-8"?>
<ds:datastoreItem xmlns:ds="http://schemas.openxmlformats.org/officeDocument/2006/customXml" ds:itemID="{556F909E-C6EC-46C0-A914-AB21362B0A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E321DA-1AED-420B-91E2-F2025A198E84}">
  <ds:schemaRefs>
    <ds:schemaRef ds:uri="http://www.w3.org/XML/1998/namespace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ddc269cf-295c-4e5a-885b-4a8cb451c7b4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a40cff09-23a3-4612-ac80-621791bf9af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347</Words>
  <Application>Microsoft Office PowerPoint</Application>
  <PresentationFormat>Widescreen</PresentationFormat>
  <Paragraphs>68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Apple Chancery</vt:lpstr>
      <vt:lpstr>Aptos</vt:lpstr>
      <vt:lpstr>Aptos Display</vt:lpstr>
      <vt:lpstr>Arial</vt:lpstr>
      <vt:lpstr>Calibri</vt:lpstr>
      <vt:lpstr>Calibri Light</vt:lpstr>
      <vt:lpstr>Sassoon Infant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Lyndsey James</dc:creator>
  <cp:lastModifiedBy>Kerry Galloway</cp:lastModifiedBy>
  <cp:revision>15</cp:revision>
  <dcterms:created xsi:type="dcterms:W3CDTF">2024-12-18T19:47:18Z</dcterms:created>
  <dcterms:modified xsi:type="dcterms:W3CDTF">2025-02-04T13:10:49Z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0x010100A788E3528CC16B45ADD67A0B01F0E5E2</vt:lpwstr>
  </property>
  <property fmtid="{D5CDD505-2E9C-101B-9397-08002B2CF9AE}" pid="3" name="MediaServiceImageTags">
    <vt:lpwstr/>
  </property>
</Properties>
</file>