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5F54B-AB35-4E0B-A9DB-0A48DF7DB7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64F6A6-45FC-476A-807D-B5850B52CB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CF6BE-333E-4865-ADF5-AA50BF115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7E28-7CE0-4EB5-8B00-19404E25D7B5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FBC4F-5799-4274-AFE3-487B469C5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A02D6-6618-426D-BFAE-93E21FFBA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67B5C-FB68-4C15-9350-7D03215B67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854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3F265-DEF2-44DA-BFCB-702722E15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5C08AB-E5C4-4589-8C94-D0DAB9C558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A6802-6869-4CE3-999A-08E0B0C8D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7E28-7CE0-4EB5-8B00-19404E25D7B5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C41DF-1906-497B-A093-44B26AE8D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A49B6-BC4B-4F9E-8DA8-02F3BF3A9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67B5C-FB68-4C15-9350-7D03215B67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858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46029E-ECB5-4D79-A981-0700BC25B0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B162CE-06B6-4DE1-826E-CC0DC029C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D41F2-911A-4702-960D-48DCE0405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7E28-7CE0-4EB5-8B00-19404E25D7B5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F80CC-B7FD-4AEA-90A0-618BAB655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CEA74-E40F-4CB9-86D3-D1CA53EA3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67B5C-FB68-4C15-9350-7D03215B67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962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914C3-6853-4D8A-9607-84071051D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BA46C-8C03-4199-A3CF-B7D4EF630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F457E-08FA-4CF4-86C0-57BEB6764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7E28-7CE0-4EB5-8B00-19404E25D7B5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0A2F1-976D-4F4A-8E0F-D703B2B9F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65D01-00E2-4AA8-AFE8-A2DB4054B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67B5C-FB68-4C15-9350-7D03215B67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511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A5B32-CDA5-4E7C-8AD0-B5240FDF8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73305-1DB8-499E-A331-F59FC9D8F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A154-6C80-4C9C-8A48-B6BA6F441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7E28-7CE0-4EB5-8B00-19404E25D7B5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83283-4583-4B81-86A6-1341B280D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6DEEC-26E9-45D8-ABBA-E365E2DF8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67B5C-FB68-4C15-9350-7D03215B67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62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AED73-7FAA-4F6C-8B68-09BC8B28A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DD6CE-F32D-463A-AD2C-2B732BB293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FFCC0A-7C4C-4089-A5FE-4AA32EEFB3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2F2F0C-8284-4ADE-8ABF-8003C8092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7E28-7CE0-4EB5-8B00-19404E25D7B5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FFFA50-9CD1-4077-B972-8CF24DF63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FDB18B-ACE1-4F51-BB35-43EE78C0B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67B5C-FB68-4C15-9350-7D03215B67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448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67500-25DA-4C22-A512-0F7DF5EE7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58320E-BCE4-4101-AC04-04457A8D1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FE7935-783C-429F-85F4-2DC6E77A4E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221E23-A541-460C-9CCB-C1289E867B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970B15-B58C-4B2F-866D-04E26A8B88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868278-9E71-4C70-9466-8363F86BD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7E28-7CE0-4EB5-8B00-19404E25D7B5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DF4AE2-4AA9-4A48-A750-5F8F270C1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3278BC-07A9-47FA-8A66-C541FC5F0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67B5C-FB68-4C15-9350-7D03215B67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722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B50F1-7CF3-459F-9D9C-57985FD34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34F3BA-D829-4BC3-B4BE-7695FFE41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7E28-7CE0-4EB5-8B00-19404E25D7B5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94C0C4-D0CC-4B11-95B4-1EC1ACF4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5D0615-A334-4A31-AF91-96B9CA00E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67B5C-FB68-4C15-9350-7D03215B67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210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1FC172-22FF-4341-B7F6-288768D66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7E28-7CE0-4EB5-8B00-19404E25D7B5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6983A6-94E3-42F4-A5BC-0DC412F60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DB013-D0DF-471B-A0C8-1E9F8AE13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67B5C-FB68-4C15-9350-7D03215B67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373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7AAB0-0EE0-438C-939F-DA6134BE7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CF064-1EA1-41E1-9C5E-1C163B32B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5BFB06-8382-4477-91A6-7582FA6D64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7A670D-A4E1-49BD-BE55-FB4E63C3B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7E28-7CE0-4EB5-8B00-19404E25D7B5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470DBD-DB96-466F-97A1-F3A75B6D6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B2BD7-9DD7-4F7A-B50B-7FE304321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67B5C-FB68-4C15-9350-7D03215B67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745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20C7E-7925-4D2D-867C-BDD41DEBA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8B03B6-7CA9-4016-9256-FF9CB6FB2C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414D16-3D5F-46D9-8216-94C208D318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D3C88F-8F3B-479E-A59E-7F33D78EC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7E28-7CE0-4EB5-8B00-19404E25D7B5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9A4C7B-2782-4B0D-BD86-B38B50B58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E095C1-903E-46EF-81A9-F78000692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67B5C-FB68-4C15-9350-7D03215B67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798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E0B77A-9638-4371-BD27-A44691F21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687666-F412-4EBA-9585-78120AA27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5F3D6-C2F6-455E-BED8-EA410DBEF8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17E28-7CE0-4EB5-8B00-19404E25D7B5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6AD47C-9583-4BF9-BBE7-F4BAA4B016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19EDC-19C9-4ED8-B05B-28C0141217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67B5C-FB68-4C15-9350-7D03215B67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320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rt Primary School">
            <a:extLst>
              <a:ext uri="{FF2B5EF4-FFF2-40B4-BE49-F238E27FC236}">
                <a16:creationId xmlns:a16="http://schemas.microsoft.com/office/drawing/2014/main" id="{A7B2A09C-8B31-4754-A8D0-B46C1A4281C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39" y="211290"/>
            <a:ext cx="361950" cy="392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St. Peter's Elwick C of E Primary School">
            <a:extLst>
              <a:ext uri="{FF2B5EF4-FFF2-40B4-BE49-F238E27FC236}">
                <a16:creationId xmlns:a16="http://schemas.microsoft.com/office/drawing/2014/main" id="{E72C373E-D3F0-42D6-94CC-B864B2D1DE0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4967" y="200495"/>
            <a:ext cx="377190" cy="4140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1">
            <a:extLst>
              <a:ext uri="{FF2B5EF4-FFF2-40B4-BE49-F238E27FC236}">
                <a16:creationId xmlns:a16="http://schemas.microsoft.com/office/drawing/2014/main" id="{1D2CA290-BCDD-45D0-B941-D164CAD81A64}"/>
              </a:ext>
            </a:extLst>
          </p:cNvPr>
          <p:cNvSpPr txBox="1"/>
          <p:nvPr/>
        </p:nvSpPr>
        <p:spPr>
          <a:xfrm>
            <a:off x="4691931" y="200495"/>
            <a:ext cx="6474309" cy="65722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600" b="1" dirty="0">
                <a:effectLst/>
                <a:latin typeface="Aptos Display"/>
                <a:ea typeface="Aptos"/>
                <a:cs typeface="Apple Chancery"/>
              </a:rPr>
              <a:t>Topic: </a:t>
            </a:r>
            <a:r>
              <a:rPr lang="en-GB" sz="1400" b="1" dirty="0">
                <a:latin typeface="Aptos Display"/>
                <a:ea typeface="Aptos"/>
                <a:cs typeface="Apple Chancery"/>
              </a:rPr>
              <a:t>What are the similarities and differences between toys now and those my grandparents played with</a:t>
            </a:r>
            <a:r>
              <a:rPr lang="en-GB" sz="1400" b="1" dirty="0">
                <a:effectLst/>
                <a:latin typeface="Aptos Display"/>
                <a:ea typeface="Aptos"/>
                <a:cs typeface="Apple Chancery"/>
              </a:rPr>
              <a:t>?</a:t>
            </a:r>
            <a:endParaRPr lang="en-GB" sz="12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1600" b="1" dirty="0">
                <a:effectLst/>
                <a:latin typeface="Aptos Display"/>
                <a:ea typeface="Aptos"/>
                <a:cs typeface="Apple Chancery"/>
              </a:rPr>
              <a:t> </a:t>
            </a:r>
            <a:endParaRPr lang="en-GB" sz="12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1600" b="1" dirty="0">
                <a:effectLst/>
                <a:latin typeface="Aptos Display"/>
                <a:ea typeface="Aptos"/>
                <a:cs typeface="Apple Chancery"/>
              </a:rPr>
              <a:t> </a:t>
            </a:r>
            <a:endParaRPr lang="en-GB" sz="12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1600" dirty="0">
                <a:effectLst/>
                <a:latin typeface="Apple Chancery"/>
                <a:ea typeface="Aptos"/>
                <a:cs typeface="Times New Roman" panose="02020603050405020304" pitchFamily="18" charset="0"/>
              </a:rPr>
              <a:t> </a:t>
            </a:r>
            <a:endParaRPr lang="en-GB" sz="12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1400" dirty="0">
                <a:effectLst/>
                <a:latin typeface="Sassoon Infant"/>
                <a:ea typeface="Aptos"/>
                <a:cs typeface="Times New Roman" panose="02020603050405020304" pitchFamily="18" charset="0"/>
              </a:rPr>
              <a:t> </a:t>
            </a:r>
            <a:endParaRPr lang="en-GB" sz="12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1200" dirty="0">
                <a:effectLst/>
                <a:latin typeface="Sassoon Infant"/>
                <a:ea typeface="Aptos"/>
                <a:cs typeface="Times New Roman" panose="02020603050405020304" pitchFamily="18" charset="0"/>
              </a:rPr>
              <a:t> </a:t>
            </a:r>
            <a:endParaRPr lang="en-GB" sz="12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4310FB9C-04C4-4D50-BC93-166CB6C4E2BE}"/>
              </a:ext>
            </a:extLst>
          </p:cNvPr>
          <p:cNvSpPr txBox="1"/>
          <p:nvPr/>
        </p:nvSpPr>
        <p:spPr>
          <a:xfrm>
            <a:off x="615604" y="211290"/>
            <a:ext cx="3657600" cy="43180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dirty="0">
                <a:effectLst/>
                <a:latin typeface="Aptos"/>
                <a:ea typeface="Aptos"/>
                <a:cs typeface="Apple Chancery"/>
              </a:rPr>
              <a:t>History Cycle A   Spring Term 1 EYFS</a:t>
            </a:r>
            <a:endParaRPr lang="en-GB" sz="12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6739E4AD-EABE-4196-9D24-A9CE59A221F0}"/>
              </a:ext>
            </a:extLst>
          </p:cNvPr>
          <p:cNvSpPr txBox="1"/>
          <p:nvPr/>
        </p:nvSpPr>
        <p:spPr>
          <a:xfrm>
            <a:off x="8507108" y="1991629"/>
            <a:ext cx="2645879" cy="657225"/>
          </a:xfrm>
          <a:prstGeom prst="rect">
            <a:avLst/>
          </a:prstGeom>
          <a:solidFill>
            <a:schemeClr val="lt1"/>
          </a:solidFill>
          <a:ln w="41275">
            <a:solidFill>
              <a:srgbClr val="00206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200" b="1" dirty="0">
                <a:effectLst/>
                <a:latin typeface="Aptos"/>
                <a:ea typeface="Aptos"/>
                <a:cs typeface="Apple Chancery"/>
              </a:rPr>
              <a:t>Did you know the first toys in the world were probably sticks and rocks?</a:t>
            </a:r>
          </a:p>
          <a:p>
            <a:pPr algn="ctr">
              <a:spcAft>
                <a:spcPts val="0"/>
              </a:spcAft>
            </a:pPr>
            <a:r>
              <a:rPr lang="en-GB" sz="1200" b="1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 </a:t>
            </a:r>
            <a:endParaRPr lang="en-GB" sz="12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1200" b="1" dirty="0">
                <a:effectLst/>
                <a:latin typeface="Apple Chancery"/>
                <a:ea typeface="Aptos"/>
                <a:cs typeface="Times New Roman" panose="02020603050405020304" pitchFamily="18" charset="0"/>
              </a:rPr>
              <a:t> </a:t>
            </a:r>
            <a:endParaRPr lang="en-GB" sz="12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1200" b="1" dirty="0">
                <a:effectLst/>
                <a:latin typeface="Apple Chancery"/>
                <a:ea typeface="Aptos"/>
                <a:cs typeface="Times New Roman" panose="02020603050405020304" pitchFamily="18" charset="0"/>
              </a:rPr>
              <a:t> </a:t>
            </a:r>
            <a:endParaRPr lang="en-GB" sz="12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1200" b="1" dirty="0">
                <a:effectLst/>
                <a:latin typeface="Apple Chancery"/>
                <a:ea typeface="Aptos"/>
                <a:cs typeface="Times New Roman" panose="02020603050405020304" pitchFamily="18" charset="0"/>
              </a:rPr>
              <a:t> </a:t>
            </a:r>
            <a:endParaRPr lang="en-GB" sz="12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500" dirty="0">
                <a:effectLst/>
                <a:latin typeface="Apple Chancery"/>
                <a:ea typeface="Aptos"/>
                <a:cs typeface="Times New Roman" panose="02020603050405020304" pitchFamily="18" charset="0"/>
              </a:rPr>
              <a:t> </a:t>
            </a:r>
            <a:endParaRPr lang="en-GB" sz="12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050" dirty="0">
                <a:solidFill>
                  <a:srgbClr val="000000"/>
                </a:solidFill>
                <a:effectLst/>
                <a:latin typeface="Sassoon Infant"/>
                <a:ea typeface="Aptos"/>
                <a:cs typeface="Arial" panose="020B0604020202020204" pitchFamily="34" charset="0"/>
              </a:rPr>
              <a:t> </a:t>
            </a:r>
            <a:endParaRPr lang="en-GB" sz="12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 marR="42545" algn="l">
              <a:spcBef>
                <a:spcPts val="590"/>
              </a:spcBef>
              <a:spcAft>
                <a:spcPts val="0"/>
              </a:spcAft>
            </a:pPr>
            <a:r>
              <a:rPr lang="en-US" sz="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GB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effectLst/>
                <a:latin typeface="Sassoon Infant"/>
                <a:ea typeface="Aptos"/>
                <a:cs typeface="Arial" panose="020B0604020202020204" pitchFamily="34" charset="0"/>
              </a:rPr>
              <a:t> </a:t>
            </a:r>
            <a:endParaRPr lang="en-GB" sz="12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C2CD828B-0DE3-41AD-86EA-D0CCCAFC6FDB}"/>
              </a:ext>
            </a:extLst>
          </p:cNvPr>
          <p:cNvSpPr txBox="1"/>
          <p:nvPr/>
        </p:nvSpPr>
        <p:spPr>
          <a:xfrm>
            <a:off x="4585252" y="822916"/>
            <a:ext cx="5259907" cy="807430"/>
          </a:xfrm>
          <a:prstGeom prst="rect">
            <a:avLst/>
          </a:prstGeom>
          <a:solidFill>
            <a:schemeClr val="lt1"/>
          </a:solidFill>
          <a:ln w="41275">
            <a:solidFill>
              <a:srgbClr val="00206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200" b="1" dirty="0">
                <a:effectLst/>
                <a:latin typeface="Aptos"/>
                <a:ea typeface="Aptos"/>
                <a:cs typeface="Apple Chancery"/>
              </a:rPr>
              <a:t>Prior Learning</a:t>
            </a:r>
            <a:endParaRPr lang="en-GB" sz="12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 algn="ctr">
              <a:spcBef>
                <a:spcPts val="280"/>
              </a:spcBef>
              <a:spcAft>
                <a:spcPts val="0"/>
              </a:spcAft>
            </a:pPr>
            <a:r>
              <a:rPr lang="en-GB" sz="1200" b="1" spc="-10" dirty="0">
                <a:effectLst/>
                <a:latin typeface="Aptos"/>
                <a:ea typeface="Aptos"/>
                <a:cs typeface="Arial" panose="020B0604020202020204" pitchFamily="34" charset="0"/>
              </a:rPr>
              <a:t>Pupils have learned that children of all ages enjoy playing with toys.</a:t>
            </a:r>
          </a:p>
          <a:p>
            <a:pPr algn="ctr">
              <a:spcBef>
                <a:spcPts val="280"/>
              </a:spcBef>
              <a:spcAft>
                <a:spcPts val="0"/>
              </a:spcAft>
            </a:pPr>
            <a:r>
              <a:rPr lang="en-GB" sz="1200" b="1" spc="-10" dirty="0">
                <a:latin typeface="Aptos"/>
                <a:ea typeface="Aptos"/>
                <a:cs typeface="Arial" panose="020B0604020202020204" pitchFamily="34" charset="0"/>
              </a:rPr>
              <a:t>Pupils know that people might receive toys as gifts for a celebration</a:t>
            </a:r>
            <a:endParaRPr lang="en-GB" sz="12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1000" b="1" dirty="0">
                <a:effectLst/>
                <a:latin typeface="Aptos"/>
                <a:ea typeface="Aptos"/>
                <a:cs typeface="Arial" panose="020B0604020202020204" pitchFamily="34" charset="0"/>
              </a:rPr>
              <a:t> </a:t>
            </a:r>
            <a:r>
              <a:rPr lang="en-GB" sz="900" b="1" dirty="0">
                <a:effectLst/>
                <a:latin typeface="Apple Chancery"/>
                <a:ea typeface="Aptos"/>
                <a:cs typeface="Times New Roman" panose="02020603050405020304" pitchFamily="18" charset="0"/>
              </a:rPr>
              <a:t> </a:t>
            </a:r>
            <a:endParaRPr lang="en-GB" sz="12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100" dirty="0">
                <a:effectLst/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 </a:t>
            </a:r>
            <a:endParaRPr lang="en-GB" sz="12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CC5979E-7BBF-4D1A-89D1-CD50F0D07058}"/>
              </a:ext>
            </a:extLst>
          </p:cNvPr>
          <p:cNvSpPr/>
          <p:nvPr/>
        </p:nvSpPr>
        <p:spPr>
          <a:xfrm>
            <a:off x="2705263" y="512434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</a:rPr>
              <a:t> </a:t>
            </a:r>
            <a:endParaRPr lang="en-GB" dirty="0"/>
          </a:p>
        </p:txBody>
      </p:sp>
      <p:pic>
        <p:nvPicPr>
          <p:cNvPr id="1026" name="Picture 2" descr="18 top Christmas toys 2024 | GoodtoKnow">
            <a:extLst>
              <a:ext uri="{FF2B5EF4-FFF2-40B4-BE49-F238E27FC236}">
                <a16:creationId xmlns:a16="http://schemas.microsoft.com/office/drawing/2014/main" id="{8E190C3B-E45C-46C9-9D42-84E4922A3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444" y="3210403"/>
            <a:ext cx="2812281" cy="132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is 1984 Toymaster Christmas catalogue is jam packed with awesomeness |  Retromash">
            <a:extLst>
              <a:ext uri="{FF2B5EF4-FFF2-40B4-BE49-F238E27FC236}">
                <a16:creationId xmlns:a16="http://schemas.microsoft.com/office/drawing/2014/main" id="{554B4A2C-B990-4E09-9C64-F866859806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5" b="20039"/>
          <a:stretch/>
        </p:blipFill>
        <p:spPr bwMode="auto">
          <a:xfrm>
            <a:off x="5513481" y="1745030"/>
            <a:ext cx="2484206" cy="133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690C9DC-4429-4C83-80EB-B2A400F6766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478" t="34388" r="9565" b="27360"/>
          <a:stretch/>
        </p:blipFill>
        <p:spPr>
          <a:xfrm>
            <a:off x="615604" y="4578411"/>
            <a:ext cx="11278202" cy="2204167"/>
          </a:xfrm>
          <a:prstGeom prst="rect">
            <a:avLst/>
          </a:prstGeom>
        </p:spPr>
      </p:pic>
      <p:sp>
        <p:nvSpPr>
          <p:cNvPr id="15" name="Text Box 3">
            <a:extLst>
              <a:ext uri="{FF2B5EF4-FFF2-40B4-BE49-F238E27FC236}">
                <a16:creationId xmlns:a16="http://schemas.microsoft.com/office/drawing/2014/main" id="{F2CFCD0A-2E6C-4339-BD77-114A18701A8F}"/>
              </a:ext>
            </a:extLst>
          </p:cNvPr>
          <p:cNvSpPr txBox="1"/>
          <p:nvPr/>
        </p:nvSpPr>
        <p:spPr>
          <a:xfrm>
            <a:off x="8668782" y="2936129"/>
            <a:ext cx="2484205" cy="2051394"/>
          </a:xfrm>
          <a:prstGeom prst="rect">
            <a:avLst/>
          </a:prstGeom>
          <a:solidFill>
            <a:schemeClr val="lt1"/>
          </a:solidFill>
          <a:ln w="41275">
            <a:solidFill>
              <a:srgbClr val="00206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100" b="1" u="sng" dirty="0">
                <a:latin typeface="Aptos"/>
                <a:ea typeface="Aptos"/>
                <a:cs typeface="Apple Chancery"/>
              </a:rPr>
              <a:t>New</a:t>
            </a:r>
            <a:r>
              <a:rPr lang="en-GB" sz="1100" b="1" u="sng" dirty="0">
                <a:effectLst/>
                <a:latin typeface="Aptos"/>
                <a:ea typeface="Aptos"/>
                <a:cs typeface="Apple Chancery"/>
              </a:rPr>
              <a:t> Knowledge</a:t>
            </a:r>
            <a:endParaRPr lang="en-GB" sz="12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 algn="ctr" fontAlgn="base">
              <a:spcAft>
                <a:spcPts val="0"/>
              </a:spcAft>
            </a:pPr>
            <a:endParaRPr lang="en-GB" sz="1000" dirty="0">
              <a:effectLst/>
              <a:latin typeface="Aptos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algn="ctr" fontAlgn="base">
              <a:spcAft>
                <a:spcPts val="0"/>
              </a:spcAft>
            </a:pPr>
            <a:r>
              <a:rPr lang="en-GB" sz="1000" dirty="0">
                <a:effectLst/>
                <a:latin typeface="Aptos"/>
                <a:ea typeface="Times New Roman" panose="02020603050405020304" pitchFamily="18" charset="0"/>
                <a:cs typeface="Segoe UI" panose="020B0502040204020203" pitchFamily="34" charset="0"/>
              </a:rPr>
              <a:t>Children play with toys when they are young.</a:t>
            </a:r>
          </a:p>
          <a:p>
            <a:pPr algn="ctr" fontAlgn="base">
              <a:spcAft>
                <a:spcPts val="0"/>
              </a:spcAft>
            </a:pPr>
            <a:endParaRPr lang="en-GB" sz="1000" dirty="0">
              <a:latin typeface="Aptos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algn="ctr" fontAlgn="base">
              <a:spcAft>
                <a:spcPts val="0"/>
              </a:spcAft>
            </a:pPr>
            <a:r>
              <a:rPr lang="en-GB" sz="1000" dirty="0">
                <a:effectLst/>
                <a:latin typeface="Aptos"/>
                <a:ea typeface="Times New Roman" panose="02020603050405020304" pitchFamily="18" charset="0"/>
                <a:cs typeface="Segoe UI" panose="020B0502040204020203" pitchFamily="34" charset="0"/>
              </a:rPr>
              <a:t>Parents and grandparents played with some similar and some different types of toys when they were young. </a:t>
            </a:r>
          </a:p>
          <a:p>
            <a:pPr algn="ctr" fontAlgn="base">
              <a:spcAft>
                <a:spcPts val="0"/>
              </a:spcAft>
            </a:pPr>
            <a:endParaRPr lang="en-GB" sz="1000" dirty="0">
              <a:latin typeface="Aptos"/>
              <a:ea typeface="Aptos"/>
              <a:cs typeface="Segoe UI" panose="020B0502040204020203" pitchFamily="34" charset="0"/>
            </a:endParaRPr>
          </a:p>
          <a:p>
            <a:pPr algn="ctr" fontAlgn="base">
              <a:spcAft>
                <a:spcPts val="0"/>
              </a:spcAft>
            </a:pPr>
            <a:r>
              <a:rPr lang="en-GB" sz="1000" dirty="0">
                <a:effectLst/>
                <a:latin typeface="Aptos"/>
                <a:ea typeface="Aptos"/>
                <a:cs typeface="Segoe UI" panose="020B0502040204020203" pitchFamily="34" charset="0"/>
              </a:rPr>
              <a:t>Dolls and cars like we have were toys when </a:t>
            </a:r>
            <a:r>
              <a:rPr lang="en-GB" sz="1000">
                <a:effectLst/>
                <a:latin typeface="Aptos"/>
                <a:ea typeface="Aptos"/>
                <a:cs typeface="Segoe UI" panose="020B0502040204020203" pitchFamily="34" charset="0"/>
              </a:rPr>
              <a:t>our grandparents </a:t>
            </a:r>
            <a:r>
              <a:rPr lang="en-GB" sz="1000" dirty="0">
                <a:effectLst/>
                <a:latin typeface="Aptos"/>
                <a:ea typeface="Aptos"/>
                <a:cs typeface="Segoe UI" panose="020B0502040204020203" pitchFamily="34" charset="0"/>
              </a:rPr>
              <a:t>were young</a:t>
            </a:r>
            <a:endParaRPr lang="en-GB" sz="12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047B365-9A29-453C-9BFB-C98163F94544}"/>
              </a:ext>
            </a:extLst>
          </p:cNvPr>
          <p:cNvGrpSpPr/>
          <p:nvPr/>
        </p:nvGrpSpPr>
        <p:grpSpPr>
          <a:xfrm>
            <a:off x="275594" y="1094732"/>
            <a:ext cx="4215565" cy="3210710"/>
            <a:chOff x="275594" y="1094732"/>
            <a:chExt cx="4215565" cy="321071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44D2A24-9ACE-448C-86FB-134EC1F141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1521" t="32473" r="57282" b="25267"/>
            <a:stretch/>
          </p:blipFill>
          <p:spPr>
            <a:xfrm>
              <a:off x="275594" y="1094732"/>
              <a:ext cx="4215565" cy="321071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317CA52-45DF-4B8C-B0A0-4355454C16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1630" t="45408" r="57500" b="48599"/>
            <a:stretch/>
          </p:blipFill>
          <p:spPr>
            <a:xfrm>
              <a:off x="275595" y="1149658"/>
              <a:ext cx="4177135" cy="4108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6339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E9E3667-0AF1-4D8F-A83D-1FC45372CC66}"/>
              </a:ext>
            </a:extLst>
          </p:cNvPr>
          <p:cNvCxnSpPr>
            <a:cxnSpLocks/>
          </p:cNvCxnSpPr>
          <p:nvPr/>
        </p:nvCxnSpPr>
        <p:spPr>
          <a:xfrm>
            <a:off x="251791" y="4518991"/>
            <a:ext cx="1166191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975AF21-0973-4430-879A-2F816C490D56}"/>
              </a:ext>
            </a:extLst>
          </p:cNvPr>
          <p:cNvSpPr txBox="1"/>
          <p:nvPr/>
        </p:nvSpPr>
        <p:spPr>
          <a:xfrm>
            <a:off x="10190921" y="398787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Present Day 2025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C1D8F7-6C47-443A-8631-4EBF251BB779}"/>
              </a:ext>
            </a:extLst>
          </p:cNvPr>
          <p:cNvSpPr txBox="1"/>
          <p:nvPr/>
        </p:nvSpPr>
        <p:spPr>
          <a:xfrm>
            <a:off x="132522" y="4554722"/>
            <a:ext cx="3458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When my Grandparents were born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6BCFCAA-C8A0-4EE1-81F1-093014DEC3A2}"/>
              </a:ext>
            </a:extLst>
          </p:cNvPr>
          <p:cNvSpPr txBox="1"/>
          <p:nvPr/>
        </p:nvSpPr>
        <p:spPr>
          <a:xfrm>
            <a:off x="4479236" y="4563084"/>
            <a:ext cx="2849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When my Parents were born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B6C5F5B-3751-4F9E-A3D7-A230488382A4}"/>
              </a:ext>
            </a:extLst>
          </p:cNvPr>
          <p:cNvSpPr txBox="1"/>
          <p:nvPr/>
        </p:nvSpPr>
        <p:spPr>
          <a:xfrm>
            <a:off x="8010940" y="4554722"/>
            <a:ext cx="1954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When I was born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4602F58-D81B-4DF2-8E1E-2B36B3D0E355}"/>
              </a:ext>
            </a:extLst>
          </p:cNvPr>
          <p:cNvSpPr txBox="1"/>
          <p:nvPr/>
        </p:nvSpPr>
        <p:spPr>
          <a:xfrm>
            <a:off x="172279" y="3931586"/>
            <a:ext cx="11171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1940+                                                                             1980+                                                        2021</a:t>
            </a:r>
          </a:p>
        </p:txBody>
      </p:sp>
      <p:pic>
        <p:nvPicPr>
          <p:cNvPr id="2050" name="Picture 2" descr="childrens toys ...">
            <a:extLst>
              <a:ext uri="{FF2B5EF4-FFF2-40B4-BE49-F238E27FC236}">
                <a16:creationId xmlns:a16="http://schemas.microsoft.com/office/drawing/2014/main" id="{4DE0ED56-709B-4126-AD19-963A91632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625" y="1936600"/>
            <a:ext cx="24193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7B9B96-805F-42C3-AA2D-FD5851D80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95" y="1312096"/>
            <a:ext cx="1828800" cy="2495550"/>
          </a:xfrm>
          <a:prstGeom prst="rect">
            <a:avLst/>
          </a:prstGeom>
        </p:spPr>
      </p:pic>
      <p:pic>
        <p:nvPicPr>
          <p:cNvPr id="2052" name="Picture 4" descr="Emotional Support Furby Toy 90s Kid ...">
            <a:extLst>
              <a:ext uri="{FF2B5EF4-FFF2-40B4-BE49-F238E27FC236}">
                <a16:creationId xmlns:a16="http://schemas.microsoft.com/office/drawing/2014/main" id="{1B814BB8-7AC4-4727-910D-6EDFA1DB6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605" y="166040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VEALED: Top 12 toys for Christmas 2022">
            <a:extLst>
              <a:ext uri="{FF2B5EF4-FFF2-40B4-BE49-F238E27FC236}">
                <a16:creationId xmlns:a16="http://schemas.microsoft.com/office/drawing/2014/main" id="{8C11C4E5-58EC-4E2A-B737-940132BE06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3" r="5015" b="11593"/>
          <a:stretch/>
        </p:blipFill>
        <p:spPr bwMode="auto">
          <a:xfrm>
            <a:off x="7064129" y="2574264"/>
            <a:ext cx="2714211" cy="120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kids toys for Christmas 2024 ...">
            <a:extLst>
              <a:ext uri="{FF2B5EF4-FFF2-40B4-BE49-F238E27FC236}">
                <a16:creationId xmlns:a16="http://schemas.microsoft.com/office/drawing/2014/main" id="{79A2BFCF-E605-4CC2-9D53-930050770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265" y="2491438"/>
            <a:ext cx="2158960" cy="134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449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f8d2d18-4174-4230-815d-efb5b7417089">
      <Terms xmlns="http://schemas.microsoft.com/office/infopath/2007/PartnerControls"/>
    </lcf76f155ced4ddcb4097134ff3c332f>
    <TaxCatchAll xmlns="c88ba28c-d2a2-4568-8f50-9c3166f45c2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88E3528CC16B45ADD67A0B01F0E5E2" ma:contentTypeVersion="15" ma:contentTypeDescription="Create a new document." ma:contentTypeScope="" ma:versionID="d7c712c16b9df95676bf4e3dab33e7a8">
  <xsd:schema xmlns:xsd="http://www.w3.org/2001/XMLSchema" xmlns:xs="http://www.w3.org/2001/XMLSchema" xmlns:p="http://schemas.microsoft.com/office/2006/metadata/properties" xmlns:ns2="4f8d2d18-4174-4230-815d-efb5b7417089" xmlns:ns3="c88ba28c-d2a2-4568-8f50-9c3166f45c21" targetNamespace="http://schemas.microsoft.com/office/2006/metadata/properties" ma:root="true" ma:fieldsID="841e74f80a93233570f9d692bb2cf9cd" ns2:_="" ns3:_="">
    <xsd:import namespace="4f8d2d18-4174-4230-815d-efb5b7417089"/>
    <xsd:import namespace="c88ba28c-d2a2-4568-8f50-9c3166f45c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8d2d18-4174-4230-815d-efb5b74170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0b4114ca-24ca-4601-bab9-1c59858940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8ba28c-d2a2-4568-8f50-9c3166f45c21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7669ef2e-d852-4d42-9064-3132af8803cc}" ma:internalName="TaxCatchAll" ma:showField="CatchAllData" ma:web="c88ba28c-d2a2-4568-8f50-9c3166f45c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AA6E0B-7415-4D66-AAA4-2257E9F9BCC2}">
  <ds:schemaRefs>
    <ds:schemaRef ds:uri="http://schemas.microsoft.com/office/2006/metadata/properties"/>
    <ds:schemaRef ds:uri="http://schemas.microsoft.com/office/infopath/2007/PartnerControls"/>
    <ds:schemaRef ds:uri="ddc269cf-295c-4e5a-885b-4a8cb451c7b4"/>
    <ds:schemaRef ds:uri="a40cff09-23a3-4612-ac80-621791bf9af0"/>
  </ds:schemaRefs>
</ds:datastoreItem>
</file>

<file path=customXml/itemProps2.xml><?xml version="1.0" encoding="utf-8"?>
<ds:datastoreItem xmlns:ds="http://schemas.openxmlformats.org/officeDocument/2006/customXml" ds:itemID="{4CAD8372-4D75-446C-BEF9-DA5E1DE830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50E455-58F9-4080-9D56-702EFBB2C227}"/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148</Words>
  <Application>Microsoft Office PowerPoint</Application>
  <PresentationFormat>Widescreen</PresentationFormat>
  <Paragraphs>34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Apple Chancery</vt:lpstr>
      <vt:lpstr>Aptos</vt:lpstr>
      <vt:lpstr>Aptos Display</vt:lpstr>
      <vt:lpstr>Arial</vt:lpstr>
      <vt:lpstr>Calibri</vt:lpstr>
      <vt:lpstr>Calibri Light</vt:lpstr>
      <vt:lpstr>Sassoon Infant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Lyndsey James</dc:creator>
  <cp:lastModifiedBy>Kerry Galloway</cp:lastModifiedBy>
  <cp:revision>18</cp:revision>
  <dcterms:created xsi:type="dcterms:W3CDTF">2024-12-18T19:47:18Z</dcterms:created>
  <dcterms:modified xsi:type="dcterms:W3CDTF">2025-02-04T13:08:24Z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0x010100A788E3528CC16B45ADD67A0B01F0E5E2</vt:lpwstr>
  </property>
</Properties>
</file>